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handoutMasterIdLst>
    <p:handoutMasterId r:id="rId48"/>
  </p:handoutMasterIdLst>
  <p:sldIdLst>
    <p:sldId id="274" r:id="rId2"/>
    <p:sldId id="294" r:id="rId3"/>
    <p:sldId id="436" r:id="rId4"/>
    <p:sldId id="485" r:id="rId5"/>
    <p:sldId id="530" r:id="rId6"/>
    <p:sldId id="531" r:id="rId7"/>
    <p:sldId id="532" r:id="rId8"/>
    <p:sldId id="533" r:id="rId9"/>
    <p:sldId id="535" r:id="rId10"/>
    <p:sldId id="534" r:id="rId11"/>
    <p:sldId id="487" r:id="rId12"/>
    <p:sldId id="488" r:id="rId13"/>
    <p:sldId id="299" r:id="rId14"/>
    <p:sldId id="393" r:id="rId15"/>
    <p:sldId id="506" r:id="rId16"/>
    <p:sldId id="394" r:id="rId17"/>
    <p:sldId id="450" r:id="rId18"/>
    <p:sldId id="441" r:id="rId19"/>
    <p:sldId id="442" r:id="rId20"/>
    <p:sldId id="443" r:id="rId21"/>
    <p:sldId id="444" r:id="rId22"/>
    <p:sldId id="401" r:id="rId23"/>
    <p:sldId id="402" r:id="rId24"/>
    <p:sldId id="403" r:id="rId25"/>
    <p:sldId id="445" r:id="rId26"/>
    <p:sldId id="318" r:id="rId27"/>
    <p:sldId id="415" r:id="rId28"/>
    <p:sldId id="418" r:id="rId29"/>
    <p:sldId id="419" r:id="rId30"/>
    <p:sldId id="465" r:id="rId31"/>
    <p:sldId id="466" r:id="rId32"/>
    <p:sldId id="302" r:id="rId33"/>
    <p:sldId id="300" r:id="rId34"/>
    <p:sldId id="490" r:id="rId35"/>
    <p:sldId id="491" r:id="rId36"/>
    <p:sldId id="489" r:id="rId37"/>
    <p:sldId id="493" r:id="rId38"/>
    <p:sldId id="494" r:id="rId39"/>
    <p:sldId id="495" r:id="rId40"/>
    <p:sldId id="496" r:id="rId41"/>
    <p:sldId id="497" r:id="rId42"/>
    <p:sldId id="502" r:id="rId43"/>
    <p:sldId id="503" r:id="rId44"/>
    <p:sldId id="504" r:id="rId45"/>
    <p:sldId id="505" r:id="rId46"/>
  </p:sldIdLst>
  <p:sldSz cx="9144000" cy="5143500" type="screen16x9"/>
  <p:notesSz cx="6858000" cy="9144000"/>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雨林木风" initials="雨"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0000CC"/>
    <a:srgbClr val="0099FF"/>
    <a:srgbClr val="33CCFF"/>
    <a:srgbClr val="00CC99"/>
    <a:srgbClr val="FF3300"/>
    <a:srgbClr val="FFFF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2"/>
    <p:restoredTop sz="94589"/>
  </p:normalViewPr>
  <p:slideViewPr>
    <p:cSldViewPr showGuides="1">
      <p:cViewPr varScale="1">
        <p:scale>
          <a:sx n="115" d="100"/>
          <a:sy n="115" d="100"/>
        </p:scale>
        <p:origin x="80" y="23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页眉占位符 79873"/>
          <p:cNvSpPr>
            <a:spLocks noGrp="1"/>
          </p:cNvSpPr>
          <p:nvPr>
            <p:ph type="hdr" sz="quarter"/>
          </p:nvPr>
        </p:nvSpPr>
        <p:spPr>
          <a:xfrm>
            <a:off x="0" y="0"/>
            <a:ext cx="2971800" cy="457200"/>
          </a:xfrm>
          <a:prstGeom prst="rect">
            <a:avLst/>
          </a:prstGeom>
          <a:noFill/>
          <a:ln w="9525">
            <a:noFill/>
          </a:ln>
        </p:spPr>
        <p:txBody>
          <a:bodyPr/>
          <a:lstStyle/>
          <a:p>
            <a:pPr lvl="0"/>
            <a:endParaRPr lang="zh-CN" altLang="en-US" sz="1200" b="0" dirty="0"/>
          </a:p>
        </p:txBody>
      </p:sp>
      <p:sp>
        <p:nvSpPr>
          <p:cNvPr id="79875" name="日期占位符 79874"/>
          <p:cNvSpPr>
            <a:spLocks noGrp="1"/>
          </p:cNvSpPr>
          <p:nvPr>
            <p:ph type="dt" sz="quarter" idx="1"/>
          </p:nvPr>
        </p:nvSpPr>
        <p:spPr>
          <a:xfrm>
            <a:off x="3884613" y="0"/>
            <a:ext cx="2971800" cy="457200"/>
          </a:xfrm>
          <a:prstGeom prst="rect">
            <a:avLst/>
          </a:prstGeom>
          <a:noFill/>
          <a:ln w="9525">
            <a:noFill/>
          </a:ln>
        </p:spPr>
        <p:txBody>
          <a:bodyPr/>
          <a:lstStyle/>
          <a:p>
            <a:pPr lvl="0" algn="r"/>
            <a:endParaRPr lang="zh-CN" altLang="en-US" sz="1200" b="0" dirty="0"/>
          </a:p>
        </p:txBody>
      </p:sp>
      <p:sp>
        <p:nvSpPr>
          <p:cNvPr id="79876" name="页脚占位符 79875"/>
          <p:cNvSpPr>
            <a:spLocks noGrp="1"/>
          </p:cNvSpPr>
          <p:nvPr>
            <p:ph type="ftr" sz="quarter" idx="2"/>
          </p:nvPr>
        </p:nvSpPr>
        <p:spPr>
          <a:xfrm>
            <a:off x="0" y="8685213"/>
            <a:ext cx="2971800" cy="457200"/>
          </a:xfrm>
          <a:prstGeom prst="rect">
            <a:avLst/>
          </a:prstGeom>
          <a:noFill/>
          <a:ln w="9525">
            <a:noFill/>
          </a:ln>
        </p:spPr>
        <p:txBody>
          <a:bodyPr anchor="b" anchorCtr="0"/>
          <a:lstStyle/>
          <a:p>
            <a:pPr lvl="0"/>
            <a:endParaRPr lang="zh-CN" altLang="en-US" sz="1200" b="0" dirty="0"/>
          </a:p>
        </p:txBody>
      </p:sp>
      <p:sp>
        <p:nvSpPr>
          <p:cNvPr id="79877" name="灯片编号占位符 79876"/>
          <p:cNvSpPr>
            <a:spLocks noGrp="1"/>
          </p:cNvSpPr>
          <p:nvPr>
            <p:ph type="sldNum" sz="quarter" idx="3"/>
          </p:nvPr>
        </p:nvSpPr>
        <p:spPr>
          <a:xfrm>
            <a:off x="3884613" y="8685213"/>
            <a:ext cx="2971800" cy="457200"/>
          </a:xfrm>
          <a:prstGeom prst="rect">
            <a:avLst/>
          </a:prstGeom>
          <a:noFill/>
          <a:ln w="9525">
            <a:noFill/>
          </a:ln>
        </p:spPr>
        <p:txBody>
          <a:bodyPr anchor="b" anchorCtr="0"/>
          <a:lstStyle/>
          <a:p>
            <a:pPr lvl="0" algn="r"/>
            <a:fld id="{9A0DB2DC-4C9A-4742-B13C-FB6460FD3503}" type="slidenum">
              <a:rPr lang="zh-CN" altLang="en-US" sz="1200" b="0" dirty="0"/>
              <a:t>‹#›</a:t>
            </a:fld>
            <a:endParaRPr lang="zh-CN" altLang="en-US" sz="1200" b="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页眉占位符 72705"/>
          <p:cNvSpPr>
            <a:spLocks noGrp="1"/>
          </p:cNvSpPr>
          <p:nvPr>
            <p:ph type="hdr" sz="quarter"/>
          </p:nvPr>
        </p:nvSpPr>
        <p:spPr>
          <a:xfrm>
            <a:off x="0" y="0"/>
            <a:ext cx="2971800" cy="457200"/>
          </a:xfrm>
          <a:prstGeom prst="rect">
            <a:avLst/>
          </a:prstGeom>
          <a:noFill/>
          <a:ln w="9525">
            <a:noFill/>
          </a:ln>
        </p:spPr>
        <p:txBody>
          <a:bodyPr/>
          <a:lstStyle/>
          <a:p>
            <a:pPr lvl="0"/>
            <a:endParaRPr lang="zh-CN" altLang="en-US" sz="1200" b="0" dirty="0"/>
          </a:p>
        </p:txBody>
      </p:sp>
      <p:sp>
        <p:nvSpPr>
          <p:cNvPr id="72707" name="日期占位符 72706"/>
          <p:cNvSpPr>
            <a:spLocks noGrp="1"/>
          </p:cNvSpPr>
          <p:nvPr>
            <p:ph type="dt" idx="1"/>
          </p:nvPr>
        </p:nvSpPr>
        <p:spPr>
          <a:xfrm>
            <a:off x="3884613" y="0"/>
            <a:ext cx="2971800" cy="457200"/>
          </a:xfrm>
          <a:prstGeom prst="rect">
            <a:avLst/>
          </a:prstGeom>
          <a:noFill/>
          <a:ln w="9525">
            <a:noFill/>
          </a:ln>
        </p:spPr>
        <p:txBody>
          <a:bodyPr/>
          <a:lstStyle/>
          <a:p>
            <a:pPr lvl="0" algn="r"/>
            <a:endParaRPr lang="zh-CN" altLang="en-US" sz="1200" b="0" dirty="0"/>
          </a:p>
        </p:txBody>
      </p:sp>
      <p:sp>
        <p:nvSpPr>
          <p:cNvPr id="72708" name="幻灯片图像占位符 72707"/>
          <p:cNvSpPr>
            <a:spLocks noGrp="1" noRot="1" noChangeAspect="1" noTextEdit="1"/>
          </p:cNvSpPr>
          <p:nvPr>
            <p:ph type="sldImg" idx="2"/>
          </p:nvPr>
        </p:nvSpPr>
        <p:spPr>
          <a:xfrm>
            <a:off x="381533" y="685800"/>
            <a:ext cx="6094934" cy="3429000"/>
          </a:xfrm>
          <a:prstGeom prst="rect">
            <a:avLst/>
          </a:prstGeom>
          <a:ln w="9525" cap="flat" cmpd="sng">
            <a:solidFill>
              <a:srgbClr val="000000"/>
            </a:solidFill>
            <a:prstDash val="solid"/>
            <a:miter/>
            <a:headEnd type="none" w="med" len="med"/>
            <a:tailEnd type="none" w="med" len="med"/>
          </a:ln>
        </p:spPr>
      </p:sp>
      <p:sp>
        <p:nvSpPr>
          <p:cNvPr id="72709" name="文本占位符 72708"/>
          <p:cNvSpPr>
            <a:spLocks noGrp="1"/>
          </p:cNvSpPr>
          <p:nvPr>
            <p:ph type="body" sz="quarter" idx="3"/>
          </p:nvPr>
        </p:nvSpPr>
        <p:spPr>
          <a:xfrm>
            <a:off x="685800" y="4343400"/>
            <a:ext cx="5486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2710" name="页脚占位符 72709"/>
          <p:cNvSpPr>
            <a:spLocks noGrp="1"/>
          </p:cNvSpPr>
          <p:nvPr>
            <p:ph type="ftr" sz="quarter" idx="4"/>
          </p:nvPr>
        </p:nvSpPr>
        <p:spPr>
          <a:xfrm>
            <a:off x="0" y="8685213"/>
            <a:ext cx="2971800" cy="457200"/>
          </a:xfrm>
          <a:prstGeom prst="rect">
            <a:avLst/>
          </a:prstGeom>
          <a:noFill/>
          <a:ln w="9525">
            <a:noFill/>
          </a:ln>
        </p:spPr>
        <p:txBody>
          <a:bodyPr anchor="b" anchorCtr="0"/>
          <a:lstStyle/>
          <a:p>
            <a:pPr lvl="0"/>
            <a:endParaRPr lang="zh-CN" altLang="en-US" sz="1200" b="0" dirty="0"/>
          </a:p>
        </p:txBody>
      </p:sp>
      <p:sp>
        <p:nvSpPr>
          <p:cNvPr id="72711" name="灯片编号占位符 72710"/>
          <p:cNvSpPr>
            <a:spLocks noGrp="1"/>
          </p:cNvSpPr>
          <p:nvPr>
            <p:ph type="sldNum" sz="quarter" idx="5"/>
          </p:nvPr>
        </p:nvSpPr>
        <p:spPr>
          <a:xfrm>
            <a:off x="3884613" y="8685213"/>
            <a:ext cx="2971800" cy="457200"/>
          </a:xfrm>
          <a:prstGeom prst="rect">
            <a:avLst/>
          </a:prstGeom>
          <a:noFill/>
          <a:ln w="9525">
            <a:noFill/>
          </a:ln>
        </p:spPr>
        <p:txBody>
          <a:bodyPr anchor="b" anchorCtr="0"/>
          <a:lstStyle/>
          <a:p>
            <a:pPr lvl="0" algn="r"/>
            <a:fld id="{9A0DB2DC-4C9A-4742-B13C-FB6460FD3503}" type="slidenum">
              <a:rPr lang="zh-CN" altLang="en-US" sz="1200" b="0" dirty="0"/>
              <a:t>‹#›</a:t>
            </a:fld>
            <a:endParaRPr lang="zh-CN" altLang="en-US" sz="1200" b="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3375"/>
            </a:lvl1pPr>
          </a:lstStyle>
          <a:p>
            <a:r>
              <a:rPr lang="zh-CN" altLang="en-US"/>
              <a:t>单击此处编辑母版标题样式</a:t>
            </a:r>
          </a:p>
        </p:txBody>
      </p:sp>
      <p:sp>
        <p:nvSpPr>
          <p:cNvPr id="3" name="副标题 2"/>
          <p:cNvSpPr>
            <a:spLocks noGrp="1"/>
          </p:cNvSpPr>
          <p:nvPr>
            <p:ph type="subTitle" idx="1"/>
          </p:nvPr>
        </p:nvSpPr>
        <p:spPr>
          <a:xfrm>
            <a:off x="1143000" y="2702001"/>
            <a:ext cx="6858000" cy="1242039"/>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r>
              <a:rPr lang="zh-CN" altLang="en-US"/>
              <a:t>单击此处编辑母版副标题样式</a:t>
            </a:r>
          </a:p>
        </p:txBody>
      </p:sp>
      <p:sp>
        <p:nvSpPr>
          <p:cNvPr id="4" name="日期占位符 3"/>
          <p:cNvSpPr>
            <a:spLocks noGrp="1"/>
          </p:cNvSpPr>
          <p:nvPr>
            <p:ph type="dt" sz="half" idx="10"/>
          </p:nvPr>
        </p:nvSpPr>
        <p:spPr/>
        <p:txBody>
          <a:bodyPr/>
          <a:lstStyle/>
          <a:p>
            <a:pPr lvl="0"/>
            <a:fld id="{BB962C8B-B14F-4D97-AF65-F5344CB8AC3E}" type="datetime1">
              <a:rPr lang="zh-CN" altLang="en-US" dirty="0">
                <a:latin typeface="Times New Roman" panose="02020603050405020304" pitchFamily="18" charset="0"/>
              </a:rPr>
              <a:t>2024/8/10</a:t>
            </a:fld>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457280"/>
            <a:ext cx="1943100" cy="411552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457280"/>
            <a:ext cx="5716657" cy="411552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sz="half" idx="1"/>
          </p:nvPr>
        </p:nvSpPr>
        <p:spPr>
          <a:xfrm>
            <a:off x="628650" y="1369458"/>
            <a:ext cx="3886200" cy="326407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媒体占位符 3"/>
          <p:cNvSpPr>
            <a:spLocks noGrp="1"/>
          </p:cNvSpPr>
          <p:nvPr>
            <p:ph type="media" sz="half" idx="2"/>
          </p:nvPr>
        </p:nvSpPr>
        <p:spPr>
          <a:xfrm>
            <a:off x="4629150" y="1369458"/>
            <a:ext cx="3886200" cy="3264074"/>
          </a:xfrm>
        </p:spPr>
        <p:txBody>
          <a:bodyPr/>
          <a:lstStyle/>
          <a:p>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457280"/>
            <a:ext cx="7772400" cy="41155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pPr lvl="0"/>
            <a:fld id="{BB962C8B-B14F-4D97-AF65-F5344CB8AC3E}" type="datetime1">
              <a:rPr lang="zh-CN" altLang="en-US" dirty="0">
                <a:latin typeface="Times New Roman" panose="02020603050405020304" pitchFamily="18" charset="0"/>
              </a:rPr>
              <a:t>2024/8/10</a:t>
            </a:fld>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3375"/>
            </a:lvl1pPr>
          </a:lstStyle>
          <a:p>
            <a:r>
              <a:rPr lang="zh-CN" altLang="en-US"/>
              <a:t>单击此处编辑母版标题样式</a:t>
            </a:r>
          </a:p>
        </p:txBody>
      </p:sp>
      <p:sp>
        <p:nvSpPr>
          <p:cNvPr id="3" name="文本占位符 2"/>
          <p:cNvSpPr>
            <a:spLocks noGrp="1"/>
          </p:cNvSpPr>
          <p:nvPr>
            <p:ph type="body" idx="1"/>
          </p:nvPr>
        </p:nvSpPr>
        <p:spPr>
          <a:xfrm>
            <a:off x="623888" y="3442699"/>
            <a:ext cx="7886700" cy="112533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486160"/>
            <a:ext cx="3808476" cy="308664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9724" y="1486160"/>
            <a:ext cx="3808476" cy="308664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a:r>
              <a:rPr lang="zh-CN" altLang="en-US"/>
              <a:t>单击此处编辑母版文本样式</a:t>
            </a:r>
          </a:p>
        </p:txBody>
      </p:sp>
      <p:sp>
        <p:nvSpPr>
          <p:cNvPr id="4" name="内容占位符 3"/>
          <p:cNvSpPr>
            <a:spLocks noGrp="1"/>
          </p:cNvSpPr>
          <p:nvPr>
            <p:ph sz="half" idx="2"/>
          </p:nvPr>
        </p:nvSpPr>
        <p:spPr>
          <a:xfrm>
            <a:off x="890081" y="1999384"/>
            <a:ext cx="3655181" cy="2643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a:r>
              <a:rPr lang="zh-CN" altLang="en-US"/>
              <a:t>单击此处编辑母版文本样式</a:t>
            </a:r>
          </a:p>
        </p:txBody>
      </p:sp>
      <p:sp>
        <p:nvSpPr>
          <p:cNvPr id="6" name="内容占位符 5"/>
          <p:cNvSpPr>
            <a:spLocks noGrp="1"/>
          </p:cNvSpPr>
          <p:nvPr>
            <p:ph sz="quarter" idx="4"/>
          </p:nvPr>
        </p:nvSpPr>
        <p:spPr>
          <a:xfrm>
            <a:off x="4692704" y="1999384"/>
            <a:ext cx="3673182" cy="2643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1800"/>
            </a:lvl1pPr>
          </a:lstStyle>
          <a:p>
            <a:r>
              <a:rPr lang="zh-CN" altLang="en-US"/>
              <a:t>单击此处编辑母版标题样式</a:t>
            </a:r>
          </a:p>
        </p:txBody>
      </p:sp>
      <p:sp>
        <p:nvSpPr>
          <p:cNvPr id="3" name="内容占位符 2"/>
          <p:cNvSpPr>
            <a:spLocks noGrp="1"/>
          </p:cNvSpPr>
          <p:nvPr>
            <p:ph idx="1"/>
          </p:nvPr>
        </p:nvSpPr>
        <p:spPr>
          <a:xfrm>
            <a:off x="3887391" y="740698"/>
            <a:ext cx="4629150" cy="3655858"/>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320"/>
            <a:ext cx="2949178" cy="28591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1800"/>
            </a:lvl1pPr>
          </a:lstStyle>
          <a:p>
            <a:r>
              <a:rPr lang="zh-CN" altLang="en-US"/>
              <a:t>单击此处编辑母版标题样式</a:t>
            </a:r>
          </a:p>
        </p:txBody>
      </p:sp>
      <p:sp>
        <p:nvSpPr>
          <p:cNvPr id="3" name="图片占位符 2"/>
          <p:cNvSpPr>
            <a:spLocks noGrp="1"/>
          </p:cNvSpPr>
          <p:nvPr>
            <p:ph type="pic" idx="1"/>
          </p:nvPr>
        </p:nvSpPr>
        <p:spPr>
          <a:xfrm>
            <a:off x="3887391" y="342961"/>
            <a:ext cx="4629150" cy="4053597"/>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8035" indent="0">
              <a:buNone/>
              <a:defRPr sz="79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DDDDDD"/>
            </a:gs>
          </a:gsLst>
          <a:lin ang="5400000" scaled="1"/>
          <a:tileRect/>
        </a:gra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85800" y="457280"/>
            <a:ext cx="7772400" cy="857400"/>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1026"/>
          <p:cNvSpPr>
            <a:spLocks noGrp="1"/>
          </p:cNvSpPr>
          <p:nvPr>
            <p:ph type="body" idx="1"/>
          </p:nvPr>
        </p:nvSpPr>
        <p:spPr>
          <a:xfrm>
            <a:off x="685800" y="1486160"/>
            <a:ext cx="7772400" cy="308664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685800" y="4687120"/>
            <a:ext cx="1905000" cy="342960"/>
          </a:xfrm>
          <a:prstGeom prst="rect">
            <a:avLst/>
          </a:prstGeom>
          <a:noFill/>
          <a:ln w="9525">
            <a:noFill/>
          </a:ln>
        </p:spPr>
        <p:txBody>
          <a:bodyPr/>
          <a:lstStyle>
            <a:lvl1pPr>
              <a:defRPr sz="1050" b="0"/>
            </a:lvl1pPr>
          </a:lstStyle>
          <a:p>
            <a:pPr lvl="0"/>
            <a:fld id="{BB962C8B-B14F-4D97-AF65-F5344CB8AC3E}" type="datetime1">
              <a:rPr lang="zh-CN" altLang="en-US" dirty="0">
                <a:latin typeface="Times New Roman" panose="02020603050405020304" pitchFamily="18" charset="0"/>
              </a:rPr>
              <a:t>2024/8/10</a:t>
            </a:fld>
            <a:endParaRPr lang="zh-CN" altLang="en-US" dirty="0">
              <a:latin typeface="Times New Roman" panose="02020603050405020304" pitchFamily="18" charset="0"/>
            </a:endParaRPr>
          </a:p>
        </p:txBody>
      </p:sp>
      <p:sp>
        <p:nvSpPr>
          <p:cNvPr id="1029" name="页脚占位符 1028"/>
          <p:cNvSpPr>
            <a:spLocks noGrp="1"/>
          </p:cNvSpPr>
          <p:nvPr>
            <p:ph type="ftr" sz="quarter" idx="3"/>
          </p:nvPr>
        </p:nvSpPr>
        <p:spPr>
          <a:xfrm>
            <a:off x="3124200" y="4687120"/>
            <a:ext cx="2895600" cy="342960"/>
          </a:xfrm>
          <a:prstGeom prst="rect">
            <a:avLst/>
          </a:prstGeom>
          <a:noFill/>
          <a:ln w="9525">
            <a:noFill/>
          </a:ln>
        </p:spPr>
        <p:txBody>
          <a:bodyPr/>
          <a:lstStyle>
            <a:lvl1pPr algn="ctr">
              <a:defRPr sz="1050" b="0"/>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4687120"/>
            <a:ext cx="1905000" cy="342960"/>
          </a:xfrm>
          <a:prstGeom prst="rect">
            <a:avLst/>
          </a:prstGeom>
          <a:noFill/>
          <a:ln w="9525">
            <a:noFill/>
          </a:ln>
        </p:spPr>
        <p:txBody>
          <a:bodyPr/>
          <a:lstStyle>
            <a:lvl1pPr algn="r">
              <a:defRPr sz="1050" b="0"/>
            </a:lvl1p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marL="0" lvl="0" indent="0" algn="ctr" defTabSz="685800" rtl="0" eaLnBrk="1" fontAlgn="base" latinLnBrk="0" hangingPunct="1">
        <a:lnSpc>
          <a:spcPct val="100000"/>
        </a:lnSpc>
        <a:spcBef>
          <a:spcPct val="0"/>
        </a:spcBef>
        <a:spcAft>
          <a:spcPct val="0"/>
        </a:spcAft>
        <a:buNone/>
        <a:defRPr sz="3300" b="0" i="0" u="none" kern="1200" baseline="0">
          <a:solidFill>
            <a:schemeClr val="tx2"/>
          </a:solidFill>
          <a:latin typeface="+mj-lt"/>
          <a:ea typeface="+mj-ea"/>
          <a:cs typeface="+mj-cs"/>
        </a:defRPr>
      </a:lvl1pPr>
    </p:titleStyle>
    <p:bodyStyle>
      <a:lvl1pPr marL="257175" lvl="0" indent="-257175" algn="l" defTabSz="685800" rtl="0" eaLnBrk="1" fontAlgn="base" latinLnBrk="0" hangingPunct="1">
        <a:lnSpc>
          <a:spcPct val="100000"/>
        </a:lnSpc>
        <a:spcBef>
          <a:spcPct val="15000"/>
        </a:spcBef>
        <a:spcAft>
          <a:spcPct val="0"/>
        </a:spcAft>
        <a:buChar char="•"/>
        <a:defRPr sz="2400" b="0" i="0" u="none" kern="1200" baseline="0">
          <a:solidFill>
            <a:schemeClr val="tx1"/>
          </a:solidFill>
          <a:latin typeface="+mn-lt"/>
          <a:ea typeface="+mn-ea"/>
          <a:cs typeface="+mn-cs"/>
        </a:defRPr>
      </a:lvl1pPr>
      <a:lvl2pPr marL="557530" lvl="1" indent="-214630" algn="l" defTabSz="685800" rtl="0" eaLnBrk="1" fontAlgn="base" latinLnBrk="0" hangingPunct="1">
        <a:lnSpc>
          <a:spcPct val="100000"/>
        </a:lnSpc>
        <a:spcBef>
          <a:spcPct val="15000"/>
        </a:spcBef>
        <a:spcAft>
          <a:spcPct val="0"/>
        </a:spcAft>
        <a:buChar char="–"/>
        <a:defRPr sz="2100" b="0" i="0" u="none" kern="1200" baseline="0">
          <a:solidFill>
            <a:schemeClr val="tx1"/>
          </a:solidFill>
          <a:latin typeface="+mn-lt"/>
          <a:ea typeface="+mn-ea"/>
          <a:cs typeface="+mn-cs"/>
        </a:defRPr>
      </a:lvl2pPr>
      <a:lvl3pPr marL="857250" lvl="2" indent="-171450" algn="l" defTabSz="685800" rtl="0" eaLnBrk="1" fontAlgn="base" latinLnBrk="0" hangingPunct="1">
        <a:lnSpc>
          <a:spcPct val="100000"/>
        </a:lnSpc>
        <a:spcBef>
          <a:spcPct val="15000"/>
        </a:spcBef>
        <a:spcAft>
          <a:spcPct val="0"/>
        </a:spcAft>
        <a:buChar char="•"/>
        <a:defRPr sz="1800" b="0" i="0" u="none" kern="1200" baseline="0">
          <a:solidFill>
            <a:schemeClr val="tx1"/>
          </a:solidFill>
          <a:latin typeface="+mn-lt"/>
          <a:ea typeface="+mn-ea"/>
          <a:cs typeface="+mn-cs"/>
        </a:defRPr>
      </a:lvl3pPr>
      <a:lvl4pPr marL="1200150" lvl="3" indent="-171450" algn="l" defTabSz="685800" rtl="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4pPr>
      <a:lvl5pPr marL="1543050" lvl="4" indent="-171450" algn="l" defTabSz="685800" rtl="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5pPr>
      <a:lvl6pPr marL="1886585" lvl="5" indent="-171450" algn="l" defTabSz="685800" rtl="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6pPr>
      <a:lvl7pPr marL="2229485" lvl="6" indent="-171450" algn="l" defTabSz="685800" rtl="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7pPr>
      <a:lvl8pPr marL="2572385" lvl="7" indent="-171450" algn="l" defTabSz="685800" rtl="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8pPr>
      <a:lvl9pPr marL="2915285" lvl="8" indent="-171450" algn="l" defTabSz="685800" rtl="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3429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2pPr>
      <a:lvl3pPr marL="6858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3pPr>
      <a:lvl4pPr marL="10287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4pPr>
      <a:lvl5pPr marL="13716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5pPr>
      <a:lvl6pPr marL="1714500" lvl="5"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6pPr>
      <a:lvl7pPr marL="2058035" lvl="6"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7pPr>
      <a:lvl8pPr marL="2400935" lvl="7"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8pPr>
      <a:lvl9pPr marL="2743835" lvl="8"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1.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jpeg"/><Relationship Id="rId5" Type="http://schemas.openxmlformats.org/officeDocument/2006/relationships/slideLayout" Target="../slideLayouts/slideLayout2.xml"/><Relationship Id="rId4" Type="http://schemas.openxmlformats.org/officeDocument/2006/relationships/tags" Target="../tags/tag7.xml"/></Relationships>
</file>

<file path=ppt/slides/_rels/slide1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10.xml"/><Relationship Id="rId7" Type="http://schemas.openxmlformats.org/officeDocument/2006/relationships/image" Target="../media/image2.jpe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Layout" Target="../slideLayouts/slideLayout2.xml"/><Relationship Id="rId5" Type="http://schemas.openxmlformats.org/officeDocument/2006/relationships/tags" Target="../tags/tag12.xml"/><Relationship Id="rId4"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3399">
                <a:gamma/>
                <a:tint val="84314"/>
                <a:invGamma/>
              </a:srgbClr>
            </a:gs>
            <a:gs pos="100000">
              <a:srgbClr val="003399"/>
            </a:gs>
          </a:gsLst>
          <a:lin ang="5400000" scaled="1"/>
          <a:tileRect/>
        </a:grad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a:t>
            </a:fld>
            <a:endParaRPr lang="zh-CN" altLang="en-US" sz="1050" dirty="0">
              <a:latin typeface="Times New Roman" panose="02020603050405020304" pitchFamily="18" charset="0"/>
            </a:endParaRPr>
          </a:p>
        </p:txBody>
      </p:sp>
      <p:sp>
        <p:nvSpPr>
          <p:cNvPr id="41991" name="文本框 41990"/>
          <p:cNvSpPr txBox="1"/>
          <p:nvPr/>
        </p:nvSpPr>
        <p:spPr>
          <a:xfrm>
            <a:off x="1655650" y="2356659"/>
            <a:ext cx="6076822" cy="783590"/>
          </a:xfrm>
          <a:prstGeom prst="rect">
            <a:avLst/>
          </a:prstGeom>
          <a:noFill/>
          <a:ln w="9525">
            <a:noFill/>
          </a:ln>
        </p:spPr>
        <p:txBody>
          <a:bodyPr>
            <a:spAutoFit/>
          </a:bodyPr>
          <a:lstStyle/>
          <a:p>
            <a:pPr algn="ctr"/>
            <a:r>
              <a:rPr lang="zh-CN" altLang="en-US" sz="4500" dirty="0">
                <a:solidFill>
                  <a:srgbClr val="FFFF00"/>
                </a:solidFill>
                <a:effectLst>
                  <a:outerShdw blurRad="38100" dist="38100" dir="2700000">
                    <a:srgbClr val="C0C0C0"/>
                  </a:outerShdw>
                </a:effectLst>
                <a:latin typeface="经典特宋简" pitchFamily="49" charset="-122"/>
                <a:ea typeface="经典特宋简" pitchFamily="49" charset="-122"/>
              </a:rPr>
              <a:t>国 际 金 融 市 场</a:t>
            </a:r>
          </a:p>
        </p:txBody>
      </p:sp>
      <p:sp>
        <p:nvSpPr>
          <p:cNvPr id="41992" name="文本框 41991"/>
          <p:cNvSpPr txBox="1"/>
          <p:nvPr/>
        </p:nvSpPr>
        <p:spPr>
          <a:xfrm>
            <a:off x="1142400" y="952667"/>
            <a:ext cx="6859200" cy="783590"/>
          </a:xfrm>
          <a:prstGeom prst="rect">
            <a:avLst/>
          </a:prstGeom>
          <a:noFill/>
          <a:ln w="9525">
            <a:noFill/>
          </a:ln>
        </p:spPr>
        <p:txBody>
          <a:bodyPr>
            <a:spAutoFit/>
          </a:bodyPr>
          <a:lstStyle/>
          <a:p>
            <a:pPr algn="ctr">
              <a:spcBef>
                <a:spcPct val="50000"/>
              </a:spcBef>
            </a:pPr>
            <a:r>
              <a:rPr lang="zh-CN" altLang="en-US" sz="4500" dirty="0">
                <a:solidFill>
                  <a:srgbClr val="FFFF00"/>
                </a:solidFill>
                <a:effectLst>
                  <a:outerShdw blurRad="38100" dist="38100" dir="2700000">
                    <a:srgbClr val="C0C0C0"/>
                  </a:outerShdw>
                </a:effectLst>
                <a:latin typeface="经典特宋简" pitchFamily="49" charset="-122"/>
                <a:ea typeface="经典特宋简" pitchFamily="49" charset="-122"/>
              </a:rPr>
              <a:t>第  六  章</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1992"/>
                                        </p:tgtEl>
                                        <p:attrNameLst>
                                          <p:attrName>style.visibility</p:attrName>
                                        </p:attrNameLst>
                                      </p:cBhvr>
                                      <p:to>
                                        <p:strVal val="visible"/>
                                      </p:to>
                                    </p:set>
                                    <p:anim calcmode="lin" valueType="num">
                                      <p:cBhvr>
                                        <p:cTn id="7" dur="1000" fill="hold"/>
                                        <p:tgtEl>
                                          <p:spTgt spid="41992"/>
                                        </p:tgtEl>
                                        <p:attrNameLst>
                                          <p:attrName>ppt_w</p:attrName>
                                        </p:attrNameLst>
                                      </p:cBhvr>
                                      <p:tavLst>
                                        <p:tav tm="0">
                                          <p:val>
                                            <p:fltVal val="0"/>
                                          </p:val>
                                        </p:tav>
                                        <p:tav tm="100000">
                                          <p:val>
                                            <p:strVal val="#ppt_w"/>
                                          </p:val>
                                        </p:tav>
                                      </p:tavLst>
                                    </p:anim>
                                    <p:anim calcmode="lin" valueType="num">
                                      <p:cBhvr>
                                        <p:cTn id="8" dur="1000" fill="hold"/>
                                        <p:tgtEl>
                                          <p:spTgt spid="41992"/>
                                        </p:tgtEl>
                                        <p:attrNameLst>
                                          <p:attrName>ppt_h</p:attrName>
                                        </p:attrNameLst>
                                      </p:cBhvr>
                                      <p:tavLst>
                                        <p:tav tm="0">
                                          <p:val>
                                            <p:fltVal val="0"/>
                                          </p:val>
                                        </p:tav>
                                        <p:tav tm="100000">
                                          <p:val>
                                            <p:strVal val="#ppt_h"/>
                                          </p:val>
                                        </p:tav>
                                      </p:tavLst>
                                    </p:anim>
                                    <p:anim calcmode="lin" valueType="num">
                                      <p:cBhvr>
                                        <p:cTn id="9" dur="1000" fill="hold"/>
                                        <p:tgtEl>
                                          <p:spTgt spid="41992"/>
                                        </p:tgtEl>
                                        <p:attrNameLst>
                                          <p:attrName>style.rotation</p:attrName>
                                        </p:attrNameLst>
                                      </p:cBhvr>
                                      <p:tavLst>
                                        <p:tav tm="0">
                                          <p:val>
                                            <p:fltVal val="90"/>
                                          </p:val>
                                        </p:tav>
                                        <p:tav tm="100000">
                                          <p:val>
                                            <p:fltVal val="0"/>
                                          </p:val>
                                        </p:tav>
                                      </p:tavLst>
                                    </p:anim>
                                    <p:animEffect transition="in" filter="fade">
                                      <p:cBhvr>
                                        <p:cTn id="10" dur="1000"/>
                                        <p:tgtEl>
                                          <p:spTgt spid="41992"/>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41991"/>
                                        </p:tgtEl>
                                        <p:attrNameLst>
                                          <p:attrName>style.visibility</p:attrName>
                                        </p:attrNameLst>
                                      </p:cBhvr>
                                      <p:to>
                                        <p:strVal val="visible"/>
                                      </p:to>
                                    </p:set>
                                    <p:anim calcmode="lin" valueType="num">
                                      <p:cBhvr>
                                        <p:cTn id="13" dur="1000" fill="hold"/>
                                        <p:tgtEl>
                                          <p:spTgt spid="41991"/>
                                        </p:tgtEl>
                                        <p:attrNameLst>
                                          <p:attrName>ppt_w</p:attrName>
                                        </p:attrNameLst>
                                      </p:cBhvr>
                                      <p:tavLst>
                                        <p:tav tm="0">
                                          <p:val>
                                            <p:fltVal val="0"/>
                                          </p:val>
                                        </p:tav>
                                        <p:tav tm="100000">
                                          <p:val>
                                            <p:strVal val="#ppt_w"/>
                                          </p:val>
                                        </p:tav>
                                      </p:tavLst>
                                    </p:anim>
                                    <p:anim calcmode="lin" valueType="num">
                                      <p:cBhvr>
                                        <p:cTn id="14" dur="1000" fill="hold"/>
                                        <p:tgtEl>
                                          <p:spTgt spid="41991"/>
                                        </p:tgtEl>
                                        <p:attrNameLst>
                                          <p:attrName>ppt_h</p:attrName>
                                        </p:attrNameLst>
                                      </p:cBhvr>
                                      <p:tavLst>
                                        <p:tav tm="0">
                                          <p:val>
                                            <p:fltVal val="0"/>
                                          </p:val>
                                        </p:tav>
                                        <p:tav tm="100000">
                                          <p:val>
                                            <p:strVal val="#ppt_h"/>
                                          </p:val>
                                        </p:tav>
                                      </p:tavLst>
                                    </p:anim>
                                    <p:anim calcmode="lin" valueType="num">
                                      <p:cBhvr>
                                        <p:cTn id="15" dur="1000" fill="hold"/>
                                        <p:tgtEl>
                                          <p:spTgt spid="41991"/>
                                        </p:tgtEl>
                                        <p:attrNameLst>
                                          <p:attrName>style.rotation</p:attrName>
                                        </p:attrNameLst>
                                      </p:cBhvr>
                                      <p:tavLst>
                                        <p:tav tm="0">
                                          <p:val>
                                            <p:fltVal val="90"/>
                                          </p:val>
                                        </p:tav>
                                        <p:tav tm="100000">
                                          <p:val>
                                            <p:fltVal val="0"/>
                                          </p:val>
                                        </p:tav>
                                      </p:tavLst>
                                    </p:anim>
                                    <p:animEffect transition="in" filter="fade">
                                      <p:cBhvr>
                                        <p:cTn id="16" dur="1000"/>
                                        <p:tgtEl>
                                          <p:spTgt spid="419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1" grpId="0"/>
      <p:bldP spid="4199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10</a:t>
            </a:fld>
            <a:endParaRPr lang="zh-CN" altLang="en-US" sz="1050" dirty="0">
              <a:latin typeface="Times New Roman" panose="02020603050405020304" pitchFamily="18" charset="0"/>
            </a:endParaRPr>
          </a:p>
        </p:txBody>
      </p:sp>
      <p:sp>
        <p:nvSpPr>
          <p:cNvPr id="375811" name="文本占位符 375810"/>
          <p:cNvSpPr>
            <a:spLocks noGrp="1"/>
          </p:cNvSpPr>
          <p:nvPr>
            <p:ph type="body" idx="1"/>
          </p:nvPr>
        </p:nvSpPr>
        <p:spPr>
          <a:xfrm>
            <a:off x="2171280" y="1006502"/>
            <a:ext cx="5830320" cy="3889262"/>
          </a:xfrm>
        </p:spPr>
        <p:txBody>
          <a:bodyPr/>
          <a:lstStyle/>
          <a:p>
            <a:pPr>
              <a:buNone/>
            </a:pPr>
            <a:r>
              <a:rPr lang="zh-CN" altLang="en-US" b="1" dirty="0"/>
              <a:t>三、国际金融市场主要特点</a:t>
            </a:r>
          </a:p>
          <a:p>
            <a:pPr marL="0" indent="0">
              <a:buNone/>
            </a:pPr>
            <a:endParaRPr lang="zh-CN" altLang="en-US" b="1" dirty="0"/>
          </a:p>
          <a:p>
            <a:pPr>
              <a:spcBef>
                <a:spcPct val="0"/>
              </a:spcBef>
              <a:buNone/>
            </a:pPr>
            <a:endParaRPr lang="zh-CN" altLang="en-US" dirty="0"/>
          </a:p>
        </p:txBody>
      </p:sp>
      <p:pic>
        <p:nvPicPr>
          <p:cNvPr id="375812" name="图片 375811" descr="背景一"/>
          <p:cNvPicPr>
            <a:picLocks noChangeAspect="1"/>
          </p:cNvPicPr>
          <p:nvPr/>
        </p:nvPicPr>
        <p:blipFill>
          <a:blip r:embed="rId6"/>
          <a:stretch>
            <a:fillRect/>
          </a:stretch>
        </p:blipFill>
        <p:spPr>
          <a:xfrm>
            <a:off x="2141510" y="0"/>
            <a:ext cx="5860090" cy="1006255"/>
          </a:xfrm>
          <a:prstGeom prst="rect">
            <a:avLst/>
          </a:prstGeom>
          <a:noFill/>
          <a:ln w="9525">
            <a:noFill/>
          </a:ln>
        </p:spPr>
      </p:pic>
      <p:pic>
        <p:nvPicPr>
          <p:cNvPr id="375813" name="图片 375812" descr="背景二"/>
          <p:cNvPicPr>
            <a:picLocks noChangeAspect="1"/>
          </p:cNvPicPr>
          <p:nvPr/>
        </p:nvPicPr>
        <p:blipFill>
          <a:blip r:embed="rId7"/>
          <a:srcRect t="25125"/>
          <a:stretch>
            <a:fillRect/>
          </a:stretch>
        </p:blipFill>
        <p:spPr>
          <a:xfrm>
            <a:off x="1142400" y="0"/>
            <a:ext cx="999110" cy="5144400"/>
          </a:xfrm>
          <a:prstGeom prst="rect">
            <a:avLst/>
          </a:prstGeom>
          <a:noFill/>
          <a:ln w="9525">
            <a:noFill/>
          </a:ln>
        </p:spPr>
      </p:pic>
      <p:sp>
        <p:nvSpPr>
          <p:cNvPr id="26" name="圆角矩形 25"/>
          <p:cNvSpPr/>
          <p:nvPr>
            <p:custDataLst>
              <p:tags r:id="rId1"/>
            </p:custDataLst>
          </p:nvPr>
        </p:nvSpPr>
        <p:spPr>
          <a:xfrm>
            <a:off x="2493010" y="1564005"/>
            <a:ext cx="4309110" cy="51308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en-US" altLang="zh-CN" dirty="0">
                <a:sym typeface="+mn-ea"/>
              </a:rPr>
              <a:t>1</a:t>
            </a:r>
            <a:r>
              <a:rPr lang="zh-CN" altLang="en-US" dirty="0">
                <a:sym typeface="+mn-ea"/>
              </a:rPr>
              <a:t>金融市场全球化一体化趋势</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
        <p:nvSpPr>
          <p:cNvPr id="3" name="圆角矩形 2"/>
          <p:cNvSpPr/>
          <p:nvPr>
            <p:custDataLst>
              <p:tags r:id="rId2"/>
            </p:custDataLst>
          </p:nvPr>
        </p:nvSpPr>
        <p:spPr>
          <a:xfrm>
            <a:off x="2493010" y="2284095"/>
            <a:ext cx="4236085" cy="51308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en-US" altLang="zh-CN" dirty="0">
                <a:sym typeface="+mn-ea"/>
              </a:rPr>
              <a:t>2</a:t>
            </a:r>
            <a:r>
              <a:rPr lang="zh-CN" altLang="en-US" dirty="0">
                <a:sym typeface="+mn-ea"/>
              </a:rPr>
              <a:t>国际融资证券化趋势</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
        <p:nvSpPr>
          <p:cNvPr id="4" name="圆角矩形 3"/>
          <p:cNvSpPr/>
          <p:nvPr>
            <p:custDataLst>
              <p:tags r:id="rId3"/>
            </p:custDataLst>
          </p:nvPr>
        </p:nvSpPr>
        <p:spPr>
          <a:xfrm>
            <a:off x="2493010" y="3004185"/>
            <a:ext cx="4216400" cy="51308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en-US" altLang="zh-CN" dirty="0">
                <a:sym typeface="+mn-ea"/>
              </a:rPr>
              <a:t>3</a:t>
            </a:r>
            <a:r>
              <a:rPr lang="zh-CN" altLang="en-US" dirty="0">
                <a:sym typeface="+mn-ea"/>
              </a:rPr>
              <a:t>国际金融创新层出不穷</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
        <p:nvSpPr>
          <p:cNvPr id="5" name="圆角矩形 4"/>
          <p:cNvSpPr/>
          <p:nvPr>
            <p:custDataLst>
              <p:tags r:id="rId4"/>
            </p:custDataLst>
          </p:nvPr>
        </p:nvSpPr>
        <p:spPr>
          <a:xfrm>
            <a:off x="2493010" y="3651885"/>
            <a:ext cx="4175125" cy="51308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en-US" altLang="zh-CN" dirty="0">
                <a:sym typeface="+mn-ea"/>
              </a:rPr>
              <a:t>4</a:t>
            </a:r>
            <a:r>
              <a:rPr lang="zh-CN" altLang="en-US" dirty="0">
                <a:sym typeface="+mn-ea"/>
              </a:rPr>
              <a:t>国际金融市场动荡不定</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6" grpId="1" animBg="1"/>
      <p:bldP spid="3" grpId="0" bldLvl="0" animBg="1"/>
      <p:bldP spid="3" grpId="1" animBg="1"/>
      <p:bldP spid="4" grpId="0" bldLvl="0" animBg="1"/>
      <p:bldP spid="4" grpId="1" animBg="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11</a:t>
            </a:fld>
            <a:endParaRPr lang="zh-CN" altLang="en-US" sz="1050" dirty="0">
              <a:latin typeface="Times New Roman" panose="02020603050405020304" pitchFamily="18" charset="0"/>
            </a:endParaRPr>
          </a:p>
        </p:txBody>
      </p:sp>
      <p:sp>
        <p:nvSpPr>
          <p:cNvPr id="376835" name="文本占位符 376834"/>
          <p:cNvSpPr>
            <a:spLocks noGrp="1"/>
          </p:cNvSpPr>
          <p:nvPr>
            <p:ph type="body" idx="1"/>
          </p:nvPr>
        </p:nvSpPr>
        <p:spPr>
          <a:xfrm>
            <a:off x="2171065" y="1059815"/>
            <a:ext cx="6382385" cy="4084320"/>
          </a:xfrm>
        </p:spPr>
        <p:txBody>
          <a:bodyPr/>
          <a:lstStyle/>
          <a:p>
            <a:r>
              <a:rPr lang="zh-CN" altLang="en-US" sz="2100" b="1" dirty="0">
                <a:solidFill>
                  <a:srgbClr val="0000FF"/>
                </a:solidFill>
              </a:rPr>
              <a:t>四、国际金融市场的作用与影响</a:t>
            </a:r>
          </a:p>
          <a:p>
            <a:r>
              <a:rPr lang="en-US" altLang="zh-CN" sz="2100" b="1">
                <a:solidFill>
                  <a:srgbClr val="0000FF"/>
                </a:solidFill>
              </a:rPr>
              <a:t>1.  </a:t>
            </a:r>
            <a:r>
              <a:rPr lang="zh-CN" altLang="en-US" sz="2100" b="1" dirty="0">
                <a:solidFill>
                  <a:srgbClr val="0000FF"/>
                </a:solidFill>
              </a:rPr>
              <a:t>积极作用：</a:t>
            </a:r>
          </a:p>
          <a:p>
            <a:endParaRPr lang="en-US" altLang="zh-CN" sz="2100" b="1" dirty="0"/>
          </a:p>
          <a:p>
            <a:r>
              <a:rPr lang="zh-CN" altLang="en-US" sz="2100" b="1" dirty="0"/>
              <a:t> </a:t>
            </a:r>
          </a:p>
          <a:p>
            <a:endParaRPr lang="en-US" altLang="zh-CN" sz="2100" b="1"/>
          </a:p>
          <a:p>
            <a:endParaRPr lang="en-US" altLang="zh-CN" sz="2100" b="1" dirty="0"/>
          </a:p>
          <a:p>
            <a:endParaRPr lang="en-US" altLang="zh-CN" sz="2100" b="1" dirty="0"/>
          </a:p>
          <a:p>
            <a:endParaRPr lang="zh-CN" altLang="en-US" sz="2100" b="1" dirty="0"/>
          </a:p>
          <a:p>
            <a:endParaRPr lang="zh-CN" altLang="en-US" sz="2100" b="1" dirty="0"/>
          </a:p>
          <a:p>
            <a:pPr marL="0" indent="0">
              <a:buNone/>
            </a:pPr>
            <a:endParaRPr lang="en-US" altLang="zh-CN" sz="2100" b="1" dirty="0"/>
          </a:p>
        </p:txBody>
      </p:sp>
      <p:pic>
        <p:nvPicPr>
          <p:cNvPr id="376836" name="图片 376835" descr="背景一"/>
          <p:cNvPicPr>
            <a:picLocks noChangeAspect="1"/>
          </p:cNvPicPr>
          <p:nvPr/>
        </p:nvPicPr>
        <p:blipFill>
          <a:blip r:embed="rId7"/>
          <a:stretch>
            <a:fillRect/>
          </a:stretch>
        </p:blipFill>
        <p:spPr>
          <a:xfrm>
            <a:off x="2141220" y="0"/>
            <a:ext cx="6389370" cy="1006475"/>
          </a:xfrm>
          <a:prstGeom prst="rect">
            <a:avLst/>
          </a:prstGeom>
          <a:noFill/>
          <a:ln w="9525">
            <a:noFill/>
          </a:ln>
        </p:spPr>
      </p:pic>
      <p:pic>
        <p:nvPicPr>
          <p:cNvPr id="376837" name="图片 376836" descr="背景二"/>
          <p:cNvPicPr>
            <a:picLocks noChangeAspect="1"/>
          </p:cNvPicPr>
          <p:nvPr/>
        </p:nvPicPr>
        <p:blipFill>
          <a:blip r:embed="rId8"/>
          <a:srcRect t="25125"/>
          <a:stretch>
            <a:fillRect/>
          </a:stretch>
        </p:blipFill>
        <p:spPr>
          <a:xfrm>
            <a:off x="1142400" y="0"/>
            <a:ext cx="999110" cy="5144400"/>
          </a:xfrm>
          <a:prstGeom prst="rect">
            <a:avLst/>
          </a:prstGeom>
          <a:noFill/>
          <a:ln w="9525">
            <a:noFill/>
          </a:ln>
        </p:spPr>
      </p:pic>
      <p:sp>
        <p:nvSpPr>
          <p:cNvPr id="26" name="圆角矩形 25"/>
          <p:cNvSpPr/>
          <p:nvPr>
            <p:custDataLst>
              <p:tags r:id="rId1"/>
            </p:custDataLst>
          </p:nvPr>
        </p:nvSpPr>
        <p:spPr>
          <a:xfrm>
            <a:off x="2483485" y="1851660"/>
            <a:ext cx="4042410" cy="40449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buClrTx/>
              <a:buSzTx/>
              <a:buFontTx/>
            </a:pPr>
            <a:r>
              <a:rPr lang="zh-CN" altLang="en-US" sz="2000" dirty="0">
                <a:sym typeface="+mn-ea"/>
              </a:rPr>
              <a:t>1）促进了世界经济的发展</a:t>
            </a:r>
            <a:endParaRPr lang="zh-CN" altLang="en-US" sz="2000" b="1" strike="noStrike" noProof="1"/>
          </a:p>
        </p:txBody>
      </p:sp>
      <p:sp>
        <p:nvSpPr>
          <p:cNvPr id="3" name="圆角矩形 2"/>
          <p:cNvSpPr/>
          <p:nvPr>
            <p:custDataLst>
              <p:tags r:id="rId2"/>
            </p:custDataLst>
          </p:nvPr>
        </p:nvSpPr>
        <p:spPr>
          <a:xfrm>
            <a:off x="2483485" y="2428240"/>
            <a:ext cx="5925820" cy="40449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en-US" altLang="zh-CN" sz="2000" dirty="0">
                <a:sym typeface="+mn-ea"/>
              </a:rPr>
              <a:t>2</a:t>
            </a:r>
            <a:r>
              <a:rPr lang="zh-CN" altLang="en-US" sz="2000" dirty="0">
                <a:sym typeface="+mn-ea"/>
              </a:rPr>
              <a:t>）为生产和资本的国际化发展提供了必要的条件</a:t>
            </a:r>
            <a:endParaRPr lang="zh-CN" altLang="en-US" sz="20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
        <p:nvSpPr>
          <p:cNvPr id="4" name="圆角矩形 3"/>
          <p:cNvSpPr/>
          <p:nvPr>
            <p:custDataLst>
              <p:tags r:id="rId3"/>
            </p:custDataLst>
          </p:nvPr>
        </p:nvSpPr>
        <p:spPr>
          <a:xfrm>
            <a:off x="2483485" y="2931795"/>
            <a:ext cx="3846195" cy="40449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buClrTx/>
              <a:buSzTx/>
              <a:buFontTx/>
            </a:pPr>
            <a:r>
              <a:rPr lang="en-US" altLang="zh-CN" sz="2000" dirty="0">
                <a:sym typeface="+mn-ea"/>
              </a:rPr>
              <a:t>3</a:t>
            </a:r>
            <a:r>
              <a:rPr lang="zh-CN" altLang="en-US" sz="2000" dirty="0">
                <a:sym typeface="+mn-ea"/>
              </a:rPr>
              <a:t>）促进了全球资源合理配置</a:t>
            </a:r>
            <a:endParaRPr lang="zh-CN" altLang="en-US" sz="2000" b="1" strike="noStrike" noProof="1"/>
          </a:p>
        </p:txBody>
      </p:sp>
      <p:sp>
        <p:nvSpPr>
          <p:cNvPr id="5" name="圆角矩形 4"/>
          <p:cNvSpPr/>
          <p:nvPr>
            <p:custDataLst>
              <p:tags r:id="rId4"/>
            </p:custDataLst>
          </p:nvPr>
        </p:nvSpPr>
        <p:spPr>
          <a:xfrm>
            <a:off x="2483485" y="3435350"/>
            <a:ext cx="3747770" cy="40449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buClrTx/>
              <a:buSzTx/>
              <a:buFontTx/>
            </a:pPr>
            <a:r>
              <a:rPr lang="en-US" altLang="zh-CN" sz="2000" dirty="0">
                <a:sym typeface="+mn-ea"/>
              </a:rPr>
              <a:t>4</a:t>
            </a:r>
            <a:r>
              <a:rPr lang="zh-CN" altLang="en-US" sz="2000" dirty="0">
                <a:sym typeface="+mn-ea"/>
              </a:rPr>
              <a:t>）</a:t>
            </a:r>
            <a:r>
              <a:rPr lang="zh-CN" altLang="en-US" sz="2000" b="1" strike="noStrike" noProof="1"/>
              <a:t>规避风险和套期保值的</a:t>
            </a:r>
            <a:r>
              <a:rPr lang="zh-CN" altLang="en-US" sz="2000" dirty="0">
                <a:sym typeface="+mn-ea"/>
              </a:rPr>
              <a:t>场所</a:t>
            </a:r>
            <a:endParaRPr lang="zh-CN" altLang="en-US" sz="2000" b="1" strike="noStrike" noProof="1"/>
          </a:p>
        </p:txBody>
      </p:sp>
      <p:sp>
        <p:nvSpPr>
          <p:cNvPr id="6" name="圆角矩形 5"/>
          <p:cNvSpPr/>
          <p:nvPr>
            <p:custDataLst>
              <p:tags r:id="rId5"/>
            </p:custDataLst>
          </p:nvPr>
        </p:nvSpPr>
        <p:spPr>
          <a:xfrm>
            <a:off x="2483485" y="3940175"/>
            <a:ext cx="4509135" cy="40449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buClrTx/>
              <a:buSzTx/>
              <a:buFontTx/>
            </a:pPr>
            <a:r>
              <a:rPr lang="en-US" altLang="zh-CN" sz="2000" dirty="0">
                <a:sym typeface="+mn-ea"/>
              </a:rPr>
              <a:t>5</a:t>
            </a:r>
            <a:r>
              <a:rPr lang="zh-CN" altLang="en-US" sz="2000" dirty="0">
                <a:sym typeface="+mn-ea"/>
              </a:rPr>
              <a:t>）有利于各国调节国际收支的失衡</a:t>
            </a:r>
            <a:endParaRPr lang="zh-CN" altLang="en-US" sz="2000" b="1"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6" grpId="1" animBg="1"/>
      <p:bldP spid="3" grpId="0" bldLvl="0" animBg="1"/>
      <p:bldP spid="3" grpId="1" animBg="1"/>
      <p:bldP spid="4" grpId="0" bldLvl="0" animBg="1"/>
      <p:bldP spid="4" grpId="1" animBg="1"/>
      <p:bldP spid="5" grpId="0" bldLvl="0" animBg="1"/>
      <p:bldP spid="5" grpId="1" animBg="1"/>
      <p:bldP spid="6" grpId="0" bldLvl="0" animBg="1"/>
      <p:bldP spid="6"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12</a:t>
            </a:fld>
            <a:endParaRPr lang="zh-CN" altLang="en-US" sz="1050" dirty="0">
              <a:latin typeface="Times New Roman" panose="02020603050405020304" pitchFamily="18" charset="0"/>
            </a:endParaRPr>
          </a:p>
        </p:txBody>
      </p:sp>
      <p:sp>
        <p:nvSpPr>
          <p:cNvPr id="377859" name="文本占位符 377858"/>
          <p:cNvSpPr>
            <a:spLocks noGrp="1"/>
          </p:cNvSpPr>
          <p:nvPr>
            <p:ph type="body" idx="1"/>
          </p:nvPr>
        </p:nvSpPr>
        <p:spPr>
          <a:xfrm>
            <a:off x="2171280" y="1059842"/>
            <a:ext cx="5830320" cy="3672530"/>
          </a:xfrm>
        </p:spPr>
        <p:txBody>
          <a:bodyPr/>
          <a:lstStyle/>
          <a:p>
            <a:r>
              <a:rPr lang="en-US" altLang="zh-CN" b="1">
                <a:solidFill>
                  <a:srgbClr val="0000FF"/>
                </a:solidFill>
              </a:rPr>
              <a:t>2.</a:t>
            </a:r>
            <a:r>
              <a:rPr lang="zh-CN" altLang="en-US" b="1" dirty="0">
                <a:solidFill>
                  <a:srgbClr val="0000FF"/>
                </a:solidFill>
              </a:rPr>
              <a:t>消极作用：</a:t>
            </a:r>
          </a:p>
          <a:p>
            <a:r>
              <a:rPr lang="en-US" altLang="zh-CN" b="1"/>
              <a:t>1</a:t>
            </a:r>
            <a:r>
              <a:rPr lang="zh-CN" altLang="en-US" b="1" dirty="0"/>
              <a:t>）投机猖獗</a:t>
            </a:r>
          </a:p>
          <a:p>
            <a:r>
              <a:rPr lang="en-US" altLang="zh-CN" b="1"/>
              <a:t>2</a:t>
            </a:r>
            <a:r>
              <a:rPr lang="zh-CN" altLang="en-US" b="1" dirty="0"/>
              <a:t>）利率和汇率波动加大</a:t>
            </a:r>
          </a:p>
          <a:p>
            <a:r>
              <a:rPr lang="en-US" altLang="zh-CN" b="1"/>
              <a:t>3</a:t>
            </a:r>
            <a:r>
              <a:rPr lang="zh-CN" altLang="en-US" b="1" dirty="0"/>
              <a:t>）开放条件下，通货膨胀和经济衰退在各国会产生传递作用</a:t>
            </a:r>
          </a:p>
          <a:p>
            <a:r>
              <a:rPr lang="en-US" altLang="zh-CN" b="1"/>
              <a:t>4</a:t>
            </a:r>
            <a:r>
              <a:rPr lang="zh-CN" altLang="en-US" b="1" dirty="0"/>
              <a:t>）使各国货币政策难以贯彻</a:t>
            </a:r>
          </a:p>
          <a:p>
            <a:endParaRPr lang="zh-CN" altLang="en-US" dirty="0"/>
          </a:p>
        </p:txBody>
      </p:sp>
      <p:pic>
        <p:nvPicPr>
          <p:cNvPr id="377860" name="图片 377859" descr="背景一"/>
          <p:cNvPicPr>
            <a:picLocks noChangeAspect="1"/>
          </p:cNvPicPr>
          <p:nvPr/>
        </p:nvPicPr>
        <p:blipFill>
          <a:blip r:embed="rId2"/>
          <a:stretch>
            <a:fillRect/>
          </a:stretch>
        </p:blipFill>
        <p:spPr>
          <a:xfrm>
            <a:off x="2141510" y="0"/>
            <a:ext cx="5860090" cy="1006255"/>
          </a:xfrm>
          <a:prstGeom prst="rect">
            <a:avLst/>
          </a:prstGeom>
          <a:noFill/>
          <a:ln w="9525">
            <a:noFill/>
          </a:ln>
        </p:spPr>
      </p:pic>
      <p:pic>
        <p:nvPicPr>
          <p:cNvPr id="377861" name="图片 377860" descr="背景二"/>
          <p:cNvPicPr>
            <a:picLocks noChangeAspect="1"/>
          </p:cNvPicPr>
          <p:nvPr/>
        </p:nvPicPr>
        <p:blipFill>
          <a:blip r:embed="rId3"/>
          <a:srcRect t="25125"/>
          <a:stretch>
            <a:fillRect/>
          </a:stretch>
        </p:blipFill>
        <p:spPr>
          <a:xfrm>
            <a:off x="1142400" y="0"/>
            <a:ext cx="999110" cy="514440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13</a:t>
            </a:fld>
            <a:endParaRPr lang="zh-CN" altLang="en-US" sz="1050" dirty="0">
              <a:latin typeface="Times New Roman" panose="02020603050405020304" pitchFamily="18" charset="0"/>
            </a:endParaRPr>
          </a:p>
        </p:txBody>
      </p:sp>
      <p:pic>
        <p:nvPicPr>
          <p:cNvPr id="76805" name="文本占位符 76804" descr="背景一"/>
          <p:cNvPicPr>
            <a:picLocks noGrp="1" noChangeAspect="1"/>
          </p:cNvPicPr>
          <p:nvPr>
            <p:ph type="body" sz="half" idx="1"/>
          </p:nvPr>
        </p:nvPicPr>
        <p:blipFill>
          <a:blip r:embed="rId2"/>
          <a:stretch>
            <a:fillRect/>
          </a:stretch>
        </p:blipFill>
        <p:spPr>
          <a:xfrm>
            <a:off x="2195195" y="-5080"/>
            <a:ext cx="6432550" cy="1006475"/>
          </a:xfrm>
        </p:spPr>
      </p:pic>
      <p:pic>
        <p:nvPicPr>
          <p:cNvPr id="76807" name="图片 76806" descr="背景二"/>
          <p:cNvPicPr>
            <a:picLocks noChangeAspect="1"/>
          </p:cNvPicPr>
          <p:nvPr/>
        </p:nvPicPr>
        <p:blipFill>
          <a:blip r:embed="rId3"/>
          <a:srcRect t="25125"/>
          <a:stretch>
            <a:fillRect/>
          </a:stretch>
        </p:blipFill>
        <p:spPr>
          <a:xfrm>
            <a:off x="1142400" y="0"/>
            <a:ext cx="999110" cy="5144400"/>
          </a:xfrm>
          <a:prstGeom prst="rect">
            <a:avLst/>
          </a:prstGeom>
          <a:noFill/>
          <a:ln w="9525">
            <a:noFill/>
          </a:ln>
        </p:spPr>
      </p:pic>
      <p:sp>
        <p:nvSpPr>
          <p:cNvPr id="76813" name="文本框 76812"/>
          <p:cNvSpPr txBox="1"/>
          <p:nvPr/>
        </p:nvSpPr>
        <p:spPr>
          <a:xfrm>
            <a:off x="2195195" y="1001395"/>
            <a:ext cx="6487160" cy="3091815"/>
          </a:xfrm>
          <a:prstGeom prst="rect">
            <a:avLst/>
          </a:prstGeom>
          <a:noFill/>
          <a:ln w="9525">
            <a:noFill/>
          </a:ln>
        </p:spPr>
        <p:txBody>
          <a:bodyPr wrap="square">
            <a:spAutoFit/>
          </a:bodyPr>
          <a:lstStyle/>
          <a:p>
            <a:r>
              <a:rPr lang="zh-CN" altLang="en-US" sz="2700" dirty="0">
                <a:solidFill>
                  <a:srgbClr val="0000CC"/>
                </a:solidFill>
                <a:latin typeface="Times New Roman" panose="02020603050405020304" pitchFamily="18" charset="0"/>
              </a:rPr>
              <a:t>五、国际金融市场的形成条件</a:t>
            </a:r>
          </a:p>
          <a:p>
            <a:endParaRPr lang="zh-CN" altLang="en-US" dirty="0">
              <a:latin typeface="Arial" panose="020B0604020202020204" pitchFamily="34" charset="0"/>
            </a:endParaRPr>
          </a:p>
          <a:p>
            <a:r>
              <a:rPr lang="en-US" altLang="zh-CN">
                <a:latin typeface="Arial" panose="020B0604020202020204" pitchFamily="34" charset="0"/>
              </a:rPr>
              <a:t>1</a:t>
            </a:r>
            <a:r>
              <a:rPr lang="zh-CN" altLang="en-US" dirty="0">
                <a:latin typeface="Arial" panose="020B0604020202020204" pitchFamily="34" charset="0"/>
              </a:rPr>
              <a:t>）有发达的商品经济；</a:t>
            </a:r>
          </a:p>
          <a:p>
            <a:r>
              <a:rPr lang="en-US" altLang="zh-CN">
                <a:latin typeface="Arial" panose="020B0604020202020204" pitchFamily="34" charset="0"/>
              </a:rPr>
              <a:t>2</a:t>
            </a:r>
            <a:r>
              <a:rPr lang="zh-CN" altLang="en-US" dirty="0">
                <a:latin typeface="Arial" panose="020B0604020202020204" pitchFamily="34" charset="0"/>
              </a:rPr>
              <a:t>）具有安定的政治局面</a:t>
            </a:r>
          </a:p>
          <a:p>
            <a:r>
              <a:rPr lang="en-US" altLang="zh-CN">
                <a:latin typeface="Arial" panose="020B0604020202020204" pitchFamily="34" charset="0"/>
              </a:rPr>
              <a:t>3</a:t>
            </a:r>
            <a:r>
              <a:rPr lang="zh-CN" altLang="en-US" dirty="0">
                <a:latin typeface="Arial" panose="020B0604020202020204" pitchFamily="34" charset="0"/>
              </a:rPr>
              <a:t>）具有完备的金融制度</a:t>
            </a:r>
          </a:p>
          <a:p>
            <a:r>
              <a:rPr lang="en-US" altLang="zh-CN">
                <a:latin typeface="Arial" panose="020B0604020202020204" pitchFamily="34" charset="0"/>
              </a:rPr>
              <a:t>4</a:t>
            </a:r>
            <a:r>
              <a:rPr lang="zh-CN" altLang="en-US" dirty="0">
                <a:latin typeface="Arial" panose="020B0604020202020204" pitchFamily="34" charset="0"/>
              </a:rPr>
              <a:t>）具有良好的地理条件</a:t>
            </a:r>
          </a:p>
          <a:p>
            <a:r>
              <a:rPr lang="en-US" altLang="zh-CN">
                <a:latin typeface="Arial" panose="020B0604020202020204" pitchFamily="34" charset="0"/>
              </a:rPr>
              <a:t>5</a:t>
            </a:r>
            <a:r>
              <a:rPr lang="zh-CN" altLang="en-US" dirty="0">
                <a:latin typeface="Arial" panose="020B0604020202020204" pitchFamily="34" charset="0"/>
              </a:rPr>
              <a:t>）实行对外开放政策和宽松的金融政策</a:t>
            </a:r>
          </a:p>
          <a:p>
            <a:r>
              <a:rPr lang="en-US" altLang="zh-CN">
                <a:latin typeface="Arial" panose="020B0604020202020204" pitchFamily="34" charset="0"/>
              </a:rPr>
              <a:t>6</a:t>
            </a:r>
            <a:r>
              <a:rPr lang="zh-CN" altLang="en-US" dirty="0">
                <a:latin typeface="Arial" panose="020B0604020202020204" pitchFamily="34" charset="0"/>
              </a:rPr>
              <a:t>）具有一只懂理论又懂实务的专业人员</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14</a:t>
            </a:fld>
            <a:endParaRPr lang="zh-CN" altLang="en-US" sz="1050" dirty="0">
              <a:latin typeface="Times New Roman" panose="02020603050405020304" pitchFamily="18" charset="0"/>
            </a:endParaRPr>
          </a:p>
        </p:txBody>
      </p:sp>
      <p:sp>
        <p:nvSpPr>
          <p:cNvPr id="198659" name="文本占位符 198658"/>
          <p:cNvSpPr>
            <a:spLocks noGrp="1"/>
          </p:cNvSpPr>
          <p:nvPr>
            <p:ph type="body" idx="1"/>
          </p:nvPr>
        </p:nvSpPr>
        <p:spPr>
          <a:xfrm>
            <a:off x="2171280" y="1006255"/>
            <a:ext cx="5830320" cy="3942849"/>
          </a:xfrm>
        </p:spPr>
        <p:txBody>
          <a:bodyPr/>
          <a:lstStyle/>
          <a:p>
            <a:pPr>
              <a:buNone/>
            </a:pPr>
            <a:r>
              <a:rPr lang="zh-CN" altLang="en-US" b="1" dirty="0">
                <a:solidFill>
                  <a:srgbClr val="FF0000"/>
                </a:solidFill>
              </a:rPr>
              <a:t>一、短期资金市场</a:t>
            </a:r>
          </a:p>
          <a:p>
            <a:pPr>
              <a:buNone/>
            </a:pPr>
            <a:r>
              <a:rPr lang="en-US" altLang="zh-CN" b="1"/>
              <a:t>1.</a:t>
            </a:r>
            <a:r>
              <a:rPr lang="zh-CN" altLang="en-US" b="1" dirty="0"/>
              <a:t>概念及特点</a:t>
            </a:r>
          </a:p>
          <a:p>
            <a:pPr>
              <a:buNone/>
            </a:pPr>
            <a:r>
              <a:rPr lang="zh-CN" altLang="en-US" b="1" dirty="0"/>
              <a:t>        又称货币市场，是指借贷经营期限为</a:t>
            </a:r>
            <a:r>
              <a:rPr lang="en-US" altLang="zh-CN" b="1"/>
              <a:t>1</a:t>
            </a:r>
            <a:r>
              <a:rPr lang="zh-CN" altLang="en-US" b="1" dirty="0"/>
              <a:t>年和</a:t>
            </a:r>
            <a:r>
              <a:rPr lang="en-US" altLang="zh-CN" b="1"/>
              <a:t>1</a:t>
            </a:r>
            <a:r>
              <a:rPr lang="zh-CN" altLang="en-US" b="1" dirty="0"/>
              <a:t>年以下的短期资金市场。</a:t>
            </a:r>
          </a:p>
          <a:p>
            <a:pPr>
              <a:buNone/>
            </a:pPr>
            <a:endParaRPr lang="zh-CN" altLang="en-US" b="1" dirty="0"/>
          </a:p>
        </p:txBody>
      </p:sp>
      <p:pic>
        <p:nvPicPr>
          <p:cNvPr id="198660" name="图片 198659" descr="背景一"/>
          <p:cNvPicPr>
            <a:picLocks noChangeAspect="1"/>
          </p:cNvPicPr>
          <p:nvPr/>
        </p:nvPicPr>
        <p:blipFill>
          <a:blip r:embed="rId2"/>
          <a:stretch>
            <a:fillRect/>
          </a:stretch>
        </p:blipFill>
        <p:spPr>
          <a:xfrm>
            <a:off x="2171065" y="0"/>
            <a:ext cx="6287770" cy="1006475"/>
          </a:xfrm>
          <a:prstGeom prst="rect">
            <a:avLst/>
          </a:prstGeom>
          <a:noFill/>
          <a:ln w="9525">
            <a:noFill/>
          </a:ln>
        </p:spPr>
      </p:pic>
      <p:pic>
        <p:nvPicPr>
          <p:cNvPr id="198661" name="图片 198660"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
        <p:nvSpPr>
          <p:cNvPr id="198667" name="文本框 198666"/>
          <p:cNvSpPr txBox="1"/>
          <p:nvPr/>
        </p:nvSpPr>
        <p:spPr>
          <a:xfrm>
            <a:off x="2303463" y="357250"/>
            <a:ext cx="3942849" cy="506730"/>
          </a:xfrm>
          <a:prstGeom prst="rect">
            <a:avLst/>
          </a:prstGeom>
          <a:noFill/>
          <a:ln w="9525">
            <a:noFill/>
          </a:ln>
        </p:spPr>
        <p:txBody>
          <a:bodyPr>
            <a:spAutoFit/>
          </a:bodyPr>
          <a:lstStyle/>
          <a:p>
            <a:pPr>
              <a:spcBef>
                <a:spcPct val="50000"/>
              </a:spcBef>
            </a:pPr>
            <a:r>
              <a:rPr lang="zh-CN" altLang="en-US" sz="2700" dirty="0">
                <a:solidFill>
                  <a:srgbClr val="FFFF00"/>
                </a:solidFill>
                <a:latin typeface="Times New Roman" panose="02020603050405020304" pitchFamily="18" charset="0"/>
              </a:rPr>
              <a:t>第二节    国际货币市场</a:t>
            </a:r>
          </a:p>
        </p:txBody>
      </p:sp>
    </p:spTree>
    <p:extLst>
      <p:ext uri="{BB962C8B-B14F-4D97-AF65-F5344CB8AC3E}">
        <p14:creationId xmlns:p14="http://schemas.microsoft.com/office/powerpoint/2010/main" val="2074195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15</a:t>
            </a:fld>
            <a:endParaRPr lang="zh-CN" altLang="en-US" sz="1050" dirty="0">
              <a:latin typeface="Times New Roman" panose="02020603050405020304" pitchFamily="18" charset="0"/>
            </a:endParaRPr>
          </a:p>
        </p:txBody>
      </p:sp>
      <p:sp>
        <p:nvSpPr>
          <p:cNvPr id="399363" name="文本占位符 399362"/>
          <p:cNvSpPr>
            <a:spLocks noGrp="1"/>
          </p:cNvSpPr>
          <p:nvPr>
            <p:ph type="body" idx="1"/>
          </p:nvPr>
        </p:nvSpPr>
        <p:spPr>
          <a:xfrm>
            <a:off x="2171280" y="1059842"/>
            <a:ext cx="5830320" cy="3834483"/>
          </a:xfrm>
        </p:spPr>
        <p:txBody>
          <a:bodyPr/>
          <a:lstStyle/>
          <a:p>
            <a:pPr>
              <a:lnSpc>
                <a:spcPct val="90000"/>
              </a:lnSpc>
              <a:buNone/>
            </a:pPr>
            <a:r>
              <a:rPr lang="zh-CN" altLang="en-US" b="1" dirty="0"/>
              <a:t>国际货币市场的构成</a:t>
            </a:r>
          </a:p>
          <a:p>
            <a:pPr>
              <a:lnSpc>
                <a:spcPct val="90000"/>
              </a:lnSpc>
              <a:buNone/>
            </a:pPr>
            <a:r>
              <a:rPr lang="en-US" altLang="zh-CN" b="1"/>
              <a:t>1</a:t>
            </a:r>
            <a:r>
              <a:rPr lang="zh-CN" altLang="en-US" b="1" dirty="0"/>
              <a:t>）短期信贷市场</a:t>
            </a:r>
          </a:p>
          <a:p>
            <a:pPr>
              <a:lnSpc>
                <a:spcPct val="90000"/>
              </a:lnSpc>
              <a:buNone/>
            </a:pPr>
            <a:r>
              <a:rPr lang="zh-CN" altLang="en-US" b="1" dirty="0"/>
              <a:t>包括（</a:t>
            </a:r>
            <a:r>
              <a:rPr lang="en-US" altLang="zh-CN" b="1"/>
              <a:t>1</a:t>
            </a:r>
            <a:r>
              <a:rPr lang="zh-CN" altLang="en-US" b="1" dirty="0"/>
              <a:t>）银行对非居民提供的短期信贷</a:t>
            </a:r>
          </a:p>
          <a:p>
            <a:pPr>
              <a:lnSpc>
                <a:spcPct val="90000"/>
              </a:lnSpc>
              <a:buNone/>
            </a:pPr>
            <a:r>
              <a:rPr lang="zh-CN" altLang="en-US" b="1" dirty="0"/>
              <a:t>        （</a:t>
            </a:r>
            <a:r>
              <a:rPr lang="en-US" altLang="zh-CN" b="1"/>
              <a:t>2</a:t>
            </a:r>
            <a:r>
              <a:rPr lang="zh-CN" altLang="en-US" b="1" dirty="0"/>
              <a:t>）银行对他国银行的同业拆借</a:t>
            </a:r>
          </a:p>
          <a:p>
            <a:pPr>
              <a:lnSpc>
                <a:spcPct val="90000"/>
              </a:lnSpc>
              <a:buNone/>
            </a:pPr>
            <a:r>
              <a:rPr lang="zh-CN" altLang="en-US" b="1" dirty="0"/>
              <a:t>             特点：</a:t>
            </a:r>
            <a:r>
              <a:rPr lang="zh-CN" altLang="en-US" b="1" dirty="0">
                <a:solidFill>
                  <a:schemeClr val="accent2"/>
                </a:solidFill>
              </a:rPr>
              <a:t>参加者为金融机构；</a:t>
            </a:r>
          </a:p>
          <a:p>
            <a:pPr>
              <a:lnSpc>
                <a:spcPct val="90000"/>
              </a:lnSpc>
              <a:buNone/>
            </a:pPr>
            <a:r>
              <a:rPr lang="zh-CN" altLang="en-US" b="1" dirty="0">
                <a:solidFill>
                  <a:schemeClr val="accent2"/>
                </a:solidFill>
              </a:rPr>
              <a:t>                         交易对象为多余头寸；</a:t>
            </a:r>
          </a:p>
          <a:p>
            <a:pPr>
              <a:lnSpc>
                <a:spcPct val="90000"/>
              </a:lnSpc>
              <a:buNone/>
            </a:pPr>
            <a:r>
              <a:rPr lang="zh-CN" altLang="en-US" b="1" dirty="0">
                <a:solidFill>
                  <a:schemeClr val="accent2"/>
                </a:solidFill>
              </a:rPr>
              <a:t>                         利率较低；</a:t>
            </a:r>
          </a:p>
          <a:p>
            <a:pPr>
              <a:lnSpc>
                <a:spcPct val="90000"/>
              </a:lnSpc>
              <a:buNone/>
            </a:pPr>
            <a:r>
              <a:rPr lang="zh-CN" altLang="en-US" b="1" dirty="0">
                <a:solidFill>
                  <a:schemeClr val="accent2"/>
                </a:solidFill>
              </a:rPr>
              <a:t>                          信用方式为主；</a:t>
            </a:r>
          </a:p>
          <a:p>
            <a:pPr>
              <a:lnSpc>
                <a:spcPct val="90000"/>
              </a:lnSpc>
              <a:buNone/>
            </a:pPr>
            <a:r>
              <a:rPr lang="zh-CN" altLang="en-US" b="1" dirty="0">
                <a:solidFill>
                  <a:schemeClr val="accent2"/>
                </a:solidFill>
              </a:rPr>
              <a:t>                          期限较短。</a:t>
            </a:r>
            <a:endParaRPr lang="zh-CN" altLang="en-US" dirty="0"/>
          </a:p>
        </p:txBody>
      </p:sp>
      <p:pic>
        <p:nvPicPr>
          <p:cNvPr id="399364" name="图片 399363" descr="背景一"/>
          <p:cNvPicPr>
            <a:picLocks noChangeAspect="1"/>
          </p:cNvPicPr>
          <p:nvPr/>
        </p:nvPicPr>
        <p:blipFill>
          <a:blip r:embed="rId2"/>
          <a:stretch>
            <a:fillRect/>
          </a:stretch>
        </p:blipFill>
        <p:spPr>
          <a:xfrm>
            <a:off x="2171280" y="0"/>
            <a:ext cx="5830320" cy="1006255"/>
          </a:xfrm>
          <a:prstGeom prst="rect">
            <a:avLst/>
          </a:prstGeom>
          <a:noFill/>
          <a:ln w="9525">
            <a:noFill/>
          </a:ln>
        </p:spPr>
      </p:pic>
      <p:pic>
        <p:nvPicPr>
          <p:cNvPr id="399365" name="图片 399364"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extLst>
      <p:ext uri="{BB962C8B-B14F-4D97-AF65-F5344CB8AC3E}">
        <p14:creationId xmlns:p14="http://schemas.microsoft.com/office/powerpoint/2010/main" val="3113834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16</a:t>
            </a:fld>
            <a:endParaRPr lang="zh-CN" altLang="en-US" sz="1050" dirty="0">
              <a:latin typeface="Times New Roman" panose="02020603050405020304" pitchFamily="18" charset="0"/>
            </a:endParaRPr>
          </a:p>
        </p:txBody>
      </p:sp>
      <p:sp>
        <p:nvSpPr>
          <p:cNvPr id="199683" name="文本占位符 199682"/>
          <p:cNvSpPr>
            <a:spLocks noGrp="1"/>
          </p:cNvSpPr>
          <p:nvPr>
            <p:ph type="body" idx="1"/>
          </p:nvPr>
        </p:nvSpPr>
        <p:spPr>
          <a:xfrm>
            <a:off x="2171280" y="951476"/>
            <a:ext cx="5830320" cy="4192924"/>
          </a:xfrm>
        </p:spPr>
        <p:txBody>
          <a:bodyPr/>
          <a:lstStyle/>
          <a:p>
            <a:pPr>
              <a:buNone/>
            </a:pPr>
            <a:r>
              <a:rPr lang="en-US" altLang="zh-CN" sz="2700" b="1"/>
              <a:t>2</a:t>
            </a:r>
            <a:r>
              <a:rPr lang="zh-CN" altLang="en-US" sz="2700" b="1" dirty="0"/>
              <a:t>）短期证券市场</a:t>
            </a:r>
          </a:p>
          <a:p>
            <a:pPr>
              <a:buNone/>
            </a:pPr>
            <a:r>
              <a:rPr lang="zh-CN" altLang="en-US" sz="2700" b="1" dirty="0"/>
              <a:t>    国库券、银行定期存单、商业票据和银行承兑汇票。</a:t>
            </a:r>
          </a:p>
          <a:p>
            <a:pPr>
              <a:buNone/>
            </a:pPr>
            <a:r>
              <a:rPr lang="en-US" altLang="zh-CN" sz="2700" b="1"/>
              <a:t>3</a:t>
            </a:r>
            <a:r>
              <a:rPr lang="zh-CN" altLang="en-US" sz="2700" b="1" dirty="0"/>
              <a:t>）贴现市场</a:t>
            </a:r>
          </a:p>
          <a:p>
            <a:pPr>
              <a:buNone/>
            </a:pPr>
            <a:r>
              <a:rPr lang="zh-CN" altLang="en-US" sz="2700" b="1" dirty="0"/>
              <a:t>     政府国库券、短期票据，利率高于银行贷款利率。</a:t>
            </a:r>
          </a:p>
          <a:p>
            <a:pPr>
              <a:buNone/>
            </a:pPr>
            <a:r>
              <a:rPr lang="zh-CN" altLang="en-US" dirty="0">
                <a:latin typeface="宋体" panose="02010600030101010101" pitchFamily="2" charset="-122"/>
              </a:rPr>
              <a:t> </a:t>
            </a:r>
          </a:p>
        </p:txBody>
      </p:sp>
      <p:pic>
        <p:nvPicPr>
          <p:cNvPr id="199684" name="图片 199683" descr="背景一"/>
          <p:cNvPicPr>
            <a:picLocks noChangeAspect="1"/>
          </p:cNvPicPr>
          <p:nvPr/>
        </p:nvPicPr>
        <p:blipFill>
          <a:blip r:embed="rId2"/>
          <a:stretch>
            <a:fillRect/>
          </a:stretch>
        </p:blipFill>
        <p:spPr>
          <a:xfrm>
            <a:off x="2171280" y="0"/>
            <a:ext cx="5830320" cy="1006255"/>
          </a:xfrm>
          <a:prstGeom prst="rect">
            <a:avLst/>
          </a:prstGeom>
          <a:noFill/>
          <a:ln w="9525">
            <a:noFill/>
          </a:ln>
        </p:spPr>
      </p:pic>
      <p:pic>
        <p:nvPicPr>
          <p:cNvPr id="199685" name="图片 199684"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extLst>
      <p:ext uri="{BB962C8B-B14F-4D97-AF65-F5344CB8AC3E}">
        <p14:creationId xmlns:p14="http://schemas.microsoft.com/office/powerpoint/2010/main" val="290266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17</a:t>
            </a:fld>
            <a:endParaRPr lang="zh-CN" altLang="en-US" sz="1050" dirty="0">
              <a:latin typeface="Times New Roman" panose="02020603050405020304" pitchFamily="18" charset="0"/>
            </a:endParaRPr>
          </a:p>
        </p:txBody>
      </p:sp>
      <p:sp>
        <p:nvSpPr>
          <p:cNvPr id="337923" name="文本占位符 337922"/>
          <p:cNvSpPr>
            <a:spLocks noGrp="1"/>
          </p:cNvSpPr>
          <p:nvPr>
            <p:ph type="body" idx="1"/>
          </p:nvPr>
        </p:nvSpPr>
        <p:spPr>
          <a:xfrm>
            <a:off x="1276965" y="0"/>
            <a:ext cx="6724635" cy="5002691"/>
          </a:xfrm>
        </p:spPr>
        <p:txBody>
          <a:bodyPr/>
          <a:lstStyle/>
          <a:p>
            <a:pPr>
              <a:lnSpc>
                <a:spcPct val="80000"/>
              </a:lnSpc>
              <a:buNone/>
            </a:pPr>
            <a:r>
              <a:rPr lang="zh-CN" altLang="en-US" sz="2100" b="1" dirty="0">
                <a:latin typeface="宋体" panose="02010600030101010101" pitchFamily="2" charset="-122"/>
              </a:rPr>
              <a:t>票据贴现利息的计算分两种情况：</a:t>
            </a:r>
          </a:p>
          <a:p>
            <a:pPr>
              <a:lnSpc>
                <a:spcPct val="80000"/>
              </a:lnSpc>
              <a:buNone/>
            </a:pPr>
            <a:r>
              <a:rPr lang="zh-CN" altLang="en-US" sz="2100" b="1" dirty="0">
                <a:latin typeface="宋体" panose="02010600030101010101" pitchFamily="2" charset="-122"/>
              </a:rPr>
              <a:t>（</a:t>
            </a:r>
            <a:r>
              <a:rPr lang="en-US" altLang="zh-CN" sz="2100" b="1">
                <a:latin typeface="宋体" panose="02010600030101010101" pitchFamily="2" charset="-122"/>
              </a:rPr>
              <a:t>1</a:t>
            </a:r>
            <a:r>
              <a:rPr lang="zh-CN" altLang="en-US" sz="2100" b="1" dirty="0">
                <a:latin typeface="宋体" panose="02010600030101010101" pitchFamily="2" charset="-122"/>
              </a:rPr>
              <a:t>）不带息票据贴现：</a:t>
            </a:r>
          </a:p>
          <a:p>
            <a:pPr>
              <a:lnSpc>
                <a:spcPct val="80000"/>
              </a:lnSpc>
            </a:pPr>
            <a:r>
              <a:rPr lang="zh-CN" altLang="en-US" sz="2100" b="1" dirty="0">
                <a:latin typeface="宋体" panose="02010600030101010101" pitchFamily="2" charset="-122"/>
              </a:rPr>
              <a:t> 贴现利息</a:t>
            </a:r>
            <a:r>
              <a:rPr lang="en-US" altLang="zh-CN" sz="2100" b="1">
                <a:latin typeface="宋体" panose="02010600030101010101" pitchFamily="2" charset="-122"/>
              </a:rPr>
              <a:t>=</a:t>
            </a:r>
            <a:r>
              <a:rPr lang="zh-CN" altLang="en-US" sz="2100" b="1" dirty="0">
                <a:latin typeface="宋体" panose="02010600030101010101" pitchFamily="2" charset="-122"/>
              </a:rPr>
              <a:t>票据面值</a:t>
            </a:r>
            <a:r>
              <a:rPr lang="en-US" altLang="zh-CN" sz="2100" b="1">
                <a:latin typeface="宋体" panose="02010600030101010101" pitchFamily="2" charset="-122"/>
              </a:rPr>
              <a:t>×</a:t>
            </a:r>
            <a:r>
              <a:rPr lang="zh-CN" altLang="en-US" sz="2100" b="1" dirty="0">
                <a:latin typeface="宋体" panose="02010600030101010101" pitchFamily="2" charset="-122"/>
              </a:rPr>
              <a:t>贴现率</a:t>
            </a:r>
            <a:r>
              <a:rPr lang="en-US" altLang="zh-CN" sz="2100" b="1">
                <a:latin typeface="宋体" panose="02010600030101010101" pitchFamily="2" charset="-122"/>
              </a:rPr>
              <a:t>×</a:t>
            </a:r>
            <a:r>
              <a:rPr lang="zh-CN" altLang="en-US" sz="2100" b="1" dirty="0">
                <a:latin typeface="宋体" panose="02010600030101010101" pitchFamily="2" charset="-122"/>
              </a:rPr>
              <a:t>贴现期</a:t>
            </a:r>
          </a:p>
          <a:p>
            <a:pPr>
              <a:lnSpc>
                <a:spcPct val="80000"/>
              </a:lnSpc>
              <a:buNone/>
            </a:pPr>
            <a:r>
              <a:rPr lang="zh-CN" altLang="en-US" sz="2100" b="1" dirty="0">
                <a:latin typeface="宋体" panose="02010600030101010101" pitchFamily="2" charset="-122"/>
              </a:rPr>
              <a:t>（</a:t>
            </a:r>
            <a:r>
              <a:rPr lang="en-US" altLang="zh-CN" sz="2100" b="1">
                <a:latin typeface="宋体" panose="02010600030101010101" pitchFamily="2" charset="-122"/>
              </a:rPr>
              <a:t>2</a:t>
            </a:r>
            <a:r>
              <a:rPr lang="zh-CN" altLang="en-US" sz="2100" b="1" dirty="0">
                <a:latin typeface="宋体" panose="02010600030101010101" pitchFamily="2" charset="-122"/>
              </a:rPr>
              <a:t>）带息票据的贴现</a:t>
            </a:r>
          </a:p>
          <a:p>
            <a:pPr>
              <a:lnSpc>
                <a:spcPct val="80000"/>
              </a:lnSpc>
            </a:pPr>
            <a:r>
              <a:rPr lang="zh-CN" altLang="en-US" sz="2100" b="1" dirty="0">
                <a:latin typeface="宋体" panose="02010600030101010101" pitchFamily="2" charset="-122"/>
              </a:rPr>
              <a:t> </a:t>
            </a:r>
            <a:r>
              <a:rPr lang="zh-CN" altLang="en-US" sz="2100" b="1" dirty="0">
                <a:solidFill>
                  <a:schemeClr val="accent2"/>
                </a:solidFill>
                <a:latin typeface="宋体" panose="02010600030101010101" pitchFamily="2" charset="-122"/>
              </a:rPr>
              <a:t>贴现利息</a:t>
            </a:r>
            <a:r>
              <a:rPr lang="en-US" altLang="zh-CN" sz="2100" b="1">
                <a:solidFill>
                  <a:schemeClr val="accent2"/>
                </a:solidFill>
                <a:latin typeface="宋体" panose="02010600030101010101" pitchFamily="2" charset="-122"/>
              </a:rPr>
              <a:t>=</a:t>
            </a:r>
            <a:r>
              <a:rPr lang="zh-CN" altLang="en-US" sz="2100" b="1" dirty="0">
                <a:solidFill>
                  <a:schemeClr val="accent2"/>
                </a:solidFill>
                <a:latin typeface="宋体" panose="02010600030101010101" pitchFamily="2" charset="-122"/>
              </a:rPr>
              <a:t>票据到期值</a:t>
            </a:r>
            <a:r>
              <a:rPr lang="en-US" altLang="zh-CN" sz="2100" b="1">
                <a:solidFill>
                  <a:schemeClr val="accent2"/>
                </a:solidFill>
                <a:latin typeface="宋体" panose="02010600030101010101" pitchFamily="2" charset="-122"/>
              </a:rPr>
              <a:t>×</a:t>
            </a:r>
            <a:r>
              <a:rPr lang="zh-CN" altLang="en-US" sz="2100" b="1" dirty="0">
                <a:solidFill>
                  <a:schemeClr val="accent2"/>
                </a:solidFill>
                <a:latin typeface="宋体" panose="02010600030101010101" pitchFamily="2" charset="-122"/>
              </a:rPr>
              <a:t>贴现率</a:t>
            </a:r>
            <a:r>
              <a:rPr lang="en-US" altLang="zh-CN" sz="2100" b="1">
                <a:solidFill>
                  <a:schemeClr val="accent2"/>
                </a:solidFill>
                <a:latin typeface="宋体" panose="02010600030101010101" pitchFamily="2" charset="-122"/>
              </a:rPr>
              <a:t>×</a:t>
            </a:r>
            <a:r>
              <a:rPr lang="zh-CN" altLang="en-US" sz="2100" b="1" dirty="0">
                <a:solidFill>
                  <a:schemeClr val="accent2"/>
                </a:solidFill>
                <a:latin typeface="宋体" panose="02010600030101010101" pitchFamily="2" charset="-122"/>
              </a:rPr>
              <a:t>贴现天数</a:t>
            </a:r>
            <a:r>
              <a:rPr lang="en-US" altLang="zh-CN" sz="2100" b="1">
                <a:solidFill>
                  <a:schemeClr val="accent2"/>
                </a:solidFill>
                <a:latin typeface="宋体" panose="02010600030101010101" pitchFamily="2" charset="-122"/>
              </a:rPr>
              <a:t>÷360</a:t>
            </a:r>
          </a:p>
          <a:p>
            <a:pPr>
              <a:lnSpc>
                <a:spcPct val="80000"/>
              </a:lnSpc>
            </a:pPr>
            <a:r>
              <a:rPr lang="en-US" altLang="zh-CN" sz="2100" b="1">
                <a:solidFill>
                  <a:schemeClr val="accent2"/>
                </a:solidFill>
                <a:latin typeface="宋体" panose="02010600030101010101" pitchFamily="2" charset="-122"/>
              </a:rPr>
              <a:t> </a:t>
            </a:r>
            <a:r>
              <a:rPr lang="zh-CN" altLang="en-US" sz="2100" b="1" dirty="0">
                <a:solidFill>
                  <a:schemeClr val="accent2"/>
                </a:solidFill>
                <a:latin typeface="宋体" panose="02010600030101010101" pitchFamily="2" charset="-122"/>
              </a:rPr>
              <a:t>贴现天数</a:t>
            </a:r>
            <a:r>
              <a:rPr lang="en-US" altLang="zh-CN" sz="2100" b="1">
                <a:solidFill>
                  <a:schemeClr val="accent2"/>
                </a:solidFill>
                <a:latin typeface="宋体" panose="02010600030101010101" pitchFamily="2" charset="-122"/>
              </a:rPr>
              <a:t>=</a:t>
            </a:r>
            <a:r>
              <a:rPr lang="zh-CN" altLang="en-US" sz="2100" b="1" dirty="0">
                <a:solidFill>
                  <a:schemeClr val="accent2"/>
                </a:solidFill>
                <a:latin typeface="宋体" panose="02010600030101010101" pitchFamily="2" charset="-122"/>
              </a:rPr>
              <a:t>贴现日到票据到期日实际天数</a:t>
            </a:r>
            <a:r>
              <a:rPr lang="en-US" altLang="zh-CN" sz="2100" b="1">
                <a:solidFill>
                  <a:schemeClr val="accent2"/>
                </a:solidFill>
                <a:latin typeface="宋体" panose="02010600030101010101" pitchFamily="2" charset="-122"/>
              </a:rPr>
              <a:t>-1</a:t>
            </a:r>
          </a:p>
          <a:p>
            <a:pPr>
              <a:lnSpc>
                <a:spcPct val="80000"/>
              </a:lnSpc>
            </a:pPr>
            <a:r>
              <a:rPr lang="zh-CN" altLang="en-US" sz="2100" b="1" dirty="0">
                <a:latin typeface="宋体" panose="02010600030101010101" pitchFamily="2" charset="-122"/>
              </a:rPr>
              <a:t>　例：</a:t>
            </a:r>
            <a:r>
              <a:rPr lang="en-US" altLang="zh-CN" sz="2100" b="1">
                <a:latin typeface="宋体" panose="02010600030101010101" pitchFamily="2" charset="-122"/>
              </a:rPr>
              <a:t>200</a:t>
            </a:r>
            <a:r>
              <a:rPr lang="zh-CN" altLang="en-US" sz="2100" b="1" dirty="0">
                <a:latin typeface="宋体" panose="02010600030101010101" pitchFamily="2" charset="-122"/>
              </a:rPr>
              <a:t>８年</a:t>
            </a:r>
            <a:r>
              <a:rPr lang="en-US" altLang="zh-CN" sz="2100" b="1">
                <a:latin typeface="宋体" panose="02010600030101010101" pitchFamily="2" charset="-122"/>
              </a:rPr>
              <a:t>3</a:t>
            </a:r>
            <a:r>
              <a:rPr lang="zh-CN" altLang="en-US" sz="2100" b="1" dirty="0">
                <a:latin typeface="宋体" panose="02010600030101010101" pitchFamily="2" charset="-122"/>
              </a:rPr>
              <a:t>月</a:t>
            </a:r>
            <a:r>
              <a:rPr lang="en-US" altLang="zh-CN" sz="2100" b="1">
                <a:latin typeface="宋体" panose="02010600030101010101" pitchFamily="2" charset="-122"/>
              </a:rPr>
              <a:t>23</a:t>
            </a:r>
            <a:r>
              <a:rPr lang="zh-CN" altLang="en-US" sz="2100" b="1" dirty="0">
                <a:latin typeface="宋体" panose="02010600030101010101" pitchFamily="2" charset="-122"/>
              </a:rPr>
              <a:t>日， 企业销售商品收到一张面值为</a:t>
            </a:r>
            <a:r>
              <a:rPr lang="en-US" altLang="zh-CN" sz="2100" b="1">
                <a:latin typeface="宋体" panose="02010600030101010101" pitchFamily="2" charset="-122"/>
              </a:rPr>
              <a:t>10000</a:t>
            </a:r>
            <a:r>
              <a:rPr lang="zh-CN" altLang="en-US" sz="2100" b="1" dirty="0">
                <a:latin typeface="宋体" panose="02010600030101010101" pitchFamily="2" charset="-122"/>
              </a:rPr>
              <a:t>元， 票面利率为</a:t>
            </a:r>
            <a:r>
              <a:rPr lang="en-US" altLang="zh-CN" sz="2100" b="1">
                <a:latin typeface="宋体" panose="02010600030101010101" pitchFamily="2" charset="-122"/>
              </a:rPr>
              <a:t>6%</a:t>
            </a:r>
            <a:r>
              <a:rPr lang="zh-CN" altLang="en-US" sz="2100" b="1" dirty="0">
                <a:latin typeface="宋体" panose="02010600030101010101" pitchFamily="2" charset="-122"/>
              </a:rPr>
              <a:t>， 期限为</a:t>
            </a:r>
            <a:r>
              <a:rPr lang="en-US" altLang="zh-CN" sz="2100" b="1">
                <a:latin typeface="宋体" panose="02010600030101010101" pitchFamily="2" charset="-122"/>
              </a:rPr>
              <a:t>6</a:t>
            </a:r>
            <a:r>
              <a:rPr lang="zh-CN" altLang="en-US" sz="2100" b="1" dirty="0">
                <a:latin typeface="宋体" panose="02010600030101010101" pitchFamily="2" charset="-122"/>
              </a:rPr>
              <a:t>个月的商业汇票。 </a:t>
            </a:r>
            <a:r>
              <a:rPr lang="en-US" altLang="zh-CN" sz="2100" b="1">
                <a:latin typeface="宋体" panose="02010600030101010101" pitchFamily="2" charset="-122"/>
              </a:rPr>
              <a:t>5</a:t>
            </a:r>
            <a:r>
              <a:rPr lang="zh-CN" altLang="en-US" sz="2100" b="1" dirty="0">
                <a:latin typeface="宋体" panose="02010600030101010101" pitchFamily="2" charset="-122"/>
              </a:rPr>
              <a:t>月</a:t>
            </a:r>
            <a:r>
              <a:rPr lang="en-US" altLang="zh-CN" sz="2100" b="1">
                <a:latin typeface="宋体" panose="02010600030101010101" pitchFamily="2" charset="-122"/>
              </a:rPr>
              <a:t>2</a:t>
            </a:r>
            <a:r>
              <a:rPr lang="zh-CN" altLang="en-US" sz="2100" b="1" dirty="0">
                <a:latin typeface="宋体" panose="02010600030101010101" pitchFamily="2" charset="-122"/>
              </a:rPr>
              <a:t>日， 企业将上述票据到银行贴现， 银行贴现率为</a:t>
            </a:r>
            <a:r>
              <a:rPr lang="en-US" altLang="zh-CN" sz="2100" b="1">
                <a:latin typeface="宋体" panose="02010600030101010101" pitchFamily="2" charset="-122"/>
              </a:rPr>
              <a:t>8%. </a:t>
            </a:r>
            <a:r>
              <a:rPr lang="zh-CN" altLang="en-US" sz="2100" b="1" dirty="0">
                <a:latin typeface="宋体" panose="02010600030101010101" pitchFamily="2" charset="-122"/>
              </a:rPr>
              <a:t>则票据贴现利息计算如下：</a:t>
            </a:r>
          </a:p>
          <a:p>
            <a:pPr>
              <a:lnSpc>
                <a:spcPct val="80000"/>
              </a:lnSpc>
            </a:pPr>
            <a:r>
              <a:rPr lang="zh-CN" altLang="en-US" sz="2100" b="1" dirty="0">
                <a:latin typeface="宋体" panose="02010600030101010101" pitchFamily="2" charset="-122"/>
              </a:rPr>
              <a:t> </a:t>
            </a:r>
            <a:r>
              <a:rPr lang="zh-CN" altLang="en-US" sz="2100" b="1" dirty="0">
                <a:solidFill>
                  <a:schemeClr val="accent2"/>
                </a:solidFill>
                <a:latin typeface="宋体" panose="02010600030101010101" pitchFamily="2" charset="-122"/>
              </a:rPr>
              <a:t>票据到期值</a:t>
            </a:r>
            <a:r>
              <a:rPr lang="en-US" altLang="zh-CN" sz="2100" b="1">
                <a:latin typeface="宋体" panose="02010600030101010101" pitchFamily="2" charset="-122"/>
              </a:rPr>
              <a:t>=10000×</a:t>
            </a:r>
            <a:r>
              <a:rPr lang="zh-CN" altLang="en-US" sz="2100" b="1" dirty="0">
                <a:latin typeface="宋体" panose="02010600030101010101" pitchFamily="2" charset="-122"/>
              </a:rPr>
              <a:t>（</a:t>
            </a:r>
            <a:r>
              <a:rPr lang="en-US" altLang="zh-CN" sz="2100" b="1">
                <a:latin typeface="宋体" panose="02010600030101010101" pitchFamily="2" charset="-122"/>
              </a:rPr>
              <a:t>1+6%/2</a:t>
            </a:r>
            <a:r>
              <a:rPr lang="zh-CN" altLang="en-US" sz="2100" b="1" dirty="0">
                <a:latin typeface="宋体" panose="02010600030101010101" pitchFamily="2" charset="-122"/>
              </a:rPr>
              <a:t>）</a:t>
            </a:r>
            <a:r>
              <a:rPr lang="en-US" altLang="zh-CN" sz="2100" b="1">
                <a:latin typeface="宋体" panose="02010600030101010101" pitchFamily="2" charset="-122"/>
              </a:rPr>
              <a:t>=10300</a:t>
            </a:r>
            <a:r>
              <a:rPr lang="zh-CN" altLang="en-US" sz="2100" b="1" dirty="0">
                <a:latin typeface="宋体" panose="02010600030101010101" pitchFamily="2" charset="-122"/>
              </a:rPr>
              <a:t>（元）</a:t>
            </a:r>
          </a:p>
          <a:p>
            <a:pPr>
              <a:lnSpc>
                <a:spcPct val="80000"/>
              </a:lnSpc>
            </a:pPr>
            <a:r>
              <a:rPr lang="zh-CN" altLang="en-US" sz="2100" b="1" dirty="0">
                <a:latin typeface="宋体" panose="02010600030101010101" pitchFamily="2" charset="-122"/>
              </a:rPr>
              <a:t> 该应收票据到期日为</a:t>
            </a:r>
            <a:r>
              <a:rPr lang="en-US" altLang="zh-CN" sz="2100" b="1">
                <a:latin typeface="宋体" panose="02010600030101010101" pitchFamily="2" charset="-122"/>
              </a:rPr>
              <a:t>9</a:t>
            </a:r>
            <a:r>
              <a:rPr lang="zh-CN" altLang="en-US" sz="2100" b="1" dirty="0">
                <a:latin typeface="宋体" panose="02010600030101010101" pitchFamily="2" charset="-122"/>
              </a:rPr>
              <a:t>月</a:t>
            </a:r>
            <a:r>
              <a:rPr lang="en-US" altLang="zh-CN" sz="2100" b="1">
                <a:latin typeface="宋体" panose="02010600030101010101" pitchFamily="2" charset="-122"/>
              </a:rPr>
              <a:t>23</a:t>
            </a:r>
            <a:r>
              <a:rPr lang="zh-CN" altLang="en-US" sz="2100" b="1" dirty="0">
                <a:latin typeface="宋体" panose="02010600030101010101" pitchFamily="2" charset="-122"/>
              </a:rPr>
              <a:t>日，由其贴现天数应为</a:t>
            </a:r>
            <a:r>
              <a:rPr lang="en-US" altLang="zh-CN" sz="2100" b="1">
                <a:latin typeface="宋体" panose="02010600030101010101" pitchFamily="2" charset="-122"/>
              </a:rPr>
              <a:t>144</a:t>
            </a:r>
            <a:r>
              <a:rPr lang="zh-CN" altLang="en-US" sz="2100" b="1" dirty="0">
                <a:latin typeface="宋体" panose="02010600030101010101" pitchFamily="2" charset="-122"/>
              </a:rPr>
              <a:t>天（</a:t>
            </a:r>
            <a:r>
              <a:rPr lang="en-US" altLang="zh-CN" sz="2100" b="1">
                <a:latin typeface="宋体" panose="02010600030101010101" pitchFamily="2" charset="-122"/>
              </a:rPr>
              <a:t>30+30+31+31+23-1</a:t>
            </a:r>
            <a:r>
              <a:rPr lang="zh-CN" altLang="en-US" sz="2100" b="1" dirty="0">
                <a:latin typeface="宋体" panose="02010600030101010101" pitchFamily="2" charset="-122"/>
              </a:rPr>
              <a:t>）</a:t>
            </a:r>
          </a:p>
          <a:p>
            <a:pPr>
              <a:lnSpc>
                <a:spcPct val="80000"/>
              </a:lnSpc>
            </a:pPr>
            <a:r>
              <a:rPr lang="zh-CN" altLang="en-US" sz="2100" b="1" dirty="0">
                <a:latin typeface="宋体" panose="02010600030101010101" pitchFamily="2" charset="-122"/>
              </a:rPr>
              <a:t> </a:t>
            </a:r>
            <a:r>
              <a:rPr lang="zh-CN" altLang="en-US" sz="2100" b="1" dirty="0">
                <a:solidFill>
                  <a:schemeClr val="accent2"/>
                </a:solidFill>
                <a:latin typeface="宋体" panose="02010600030101010101" pitchFamily="2" charset="-122"/>
              </a:rPr>
              <a:t>票据贴现利息</a:t>
            </a:r>
            <a:r>
              <a:rPr lang="en-US" altLang="zh-CN" sz="2100" b="1">
                <a:latin typeface="宋体" panose="02010600030101010101" pitchFamily="2" charset="-122"/>
              </a:rPr>
              <a:t>=</a:t>
            </a:r>
            <a:r>
              <a:rPr lang="zh-CN" altLang="en-US" sz="2100" b="1" dirty="0">
                <a:latin typeface="宋体" panose="02010600030101010101" pitchFamily="2" charset="-122"/>
              </a:rPr>
              <a:t>票据到期值</a:t>
            </a:r>
            <a:r>
              <a:rPr lang="en-US" altLang="zh-CN" sz="2100" b="1">
                <a:latin typeface="宋体" panose="02010600030101010101" pitchFamily="2" charset="-122"/>
              </a:rPr>
              <a:t>×</a:t>
            </a:r>
            <a:r>
              <a:rPr lang="zh-CN" altLang="en-US" sz="2100" b="1" dirty="0">
                <a:latin typeface="宋体" panose="02010600030101010101" pitchFamily="2" charset="-122"/>
              </a:rPr>
              <a:t>贴现率</a:t>
            </a:r>
            <a:r>
              <a:rPr lang="en-US" altLang="zh-CN" sz="2100" b="1">
                <a:latin typeface="宋体" panose="02010600030101010101" pitchFamily="2" charset="-122"/>
              </a:rPr>
              <a:t>×</a:t>
            </a:r>
            <a:r>
              <a:rPr lang="zh-CN" altLang="en-US" sz="2100" b="1" dirty="0">
                <a:latin typeface="宋体" panose="02010600030101010101" pitchFamily="2" charset="-122"/>
              </a:rPr>
              <a:t>贴现天数</a:t>
            </a:r>
            <a:r>
              <a:rPr lang="en-US" altLang="zh-CN" sz="2100" b="1">
                <a:latin typeface="宋体" panose="02010600030101010101" pitchFamily="2" charset="-122"/>
              </a:rPr>
              <a:t>/360</a:t>
            </a:r>
          </a:p>
          <a:p>
            <a:pPr>
              <a:lnSpc>
                <a:spcPct val="80000"/>
              </a:lnSpc>
            </a:pPr>
            <a:r>
              <a:rPr lang="zh-CN" altLang="en-US" sz="2100" b="1" dirty="0">
                <a:latin typeface="宋体" panose="02010600030101010101" pitchFamily="2" charset="-122"/>
              </a:rPr>
              <a:t>　　</a:t>
            </a:r>
            <a:r>
              <a:rPr lang="en-US" altLang="zh-CN" sz="2100" b="1">
                <a:latin typeface="宋体" panose="02010600030101010101" pitchFamily="2" charset="-122"/>
              </a:rPr>
              <a:t>=10300×8%×144/360=329.60</a:t>
            </a:r>
            <a:r>
              <a:rPr lang="zh-CN" altLang="en-US" sz="2100" b="1" dirty="0">
                <a:latin typeface="宋体" panose="02010600030101010101" pitchFamily="2" charset="-122"/>
              </a:rPr>
              <a:t>（元）</a:t>
            </a:r>
          </a:p>
        </p:txBody>
      </p:sp>
    </p:spTree>
    <p:extLst>
      <p:ext uri="{BB962C8B-B14F-4D97-AF65-F5344CB8AC3E}">
        <p14:creationId xmlns:p14="http://schemas.microsoft.com/office/powerpoint/2010/main" val="3140224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18</a:t>
            </a:fld>
            <a:endParaRPr lang="zh-CN" altLang="en-US" sz="1050" dirty="0">
              <a:latin typeface="Times New Roman" panose="02020603050405020304" pitchFamily="18" charset="0"/>
            </a:endParaRPr>
          </a:p>
        </p:txBody>
      </p:sp>
      <p:sp>
        <p:nvSpPr>
          <p:cNvPr id="328707" name="文本占位符 328706"/>
          <p:cNvSpPr>
            <a:spLocks noGrp="1"/>
          </p:cNvSpPr>
          <p:nvPr>
            <p:ph type="body" idx="1"/>
          </p:nvPr>
        </p:nvSpPr>
        <p:spPr>
          <a:xfrm>
            <a:off x="2171065" y="1006475"/>
            <a:ext cx="6094095" cy="4138295"/>
          </a:xfrm>
        </p:spPr>
        <p:txBody>
          <a:bodyPr/>
          <a:lstStyle/>
          <a:p>
            <a:pPr>
              <a:lnSpc>
                <a:spcPct val="80000"/>
              </a:lnSpc>
              <a:buNone/>
            </a:pPr>
            <a:r>
              <a:rPr lang="zh-CN" altLang="en-US" b="1" dirty="0"/>
              <a:t>几种基本利率</a:t>
            </a:r>
          </a:p>
          <a:p>
            <a:pPr>
              <a:lnSpc>
                <a:spcPct val="100000"/>
              </a:lnSpc>
              <a:spcBef>
                <a:spcPts val="0"/>
              </a:spcBef>
              <a:buNone/>
            </a:pPr>
            <a:r>
              <a:rPr lang="en-US" altLang="zh-CN" sz="2100" b="1"/>
              <a:t>1.</a:t>
            </a:r>
            <a:r>
              <a:rPr lang="zh-CN" altLang="en-US" sz="2100" b="1" dirty="0"/>
              <a:t>伦敦银行间同业拆借利率</a:t>
            </a:r>
            <a:r>
              <a:rPr lang="en-US" altLang="zh-CN" sz="2100" b="1">
                <a:solidFill>
                  <a:srgbClr val="0000FF"/>
                </a:solidFill>
              </a:rPr>
              <a:t>LIBOR</a:t>
            </a:r>
          </a:p>
          <a:p>
            <a:pPr>
              <a:lnSpc>
                <a:spcPct val="100000"/>
              </a:lnSpc>
              <a:spcBef>
                <a:spcPts val="0"/>
              </a:spcBef>
              <a:buNone/>
            </a:pPr>
            <a:r>
              <a:rPr lang="en-US" altLang="zh-CN" sz="2100" b="1"/>
              <a:t>          LIBOR</a:t>
            </a:r>
            <a:r>
              <a:rPr lang="zh-CN" altLang="en-US" sz="2100" b="1" dirty="0"/>
              <a:t>即</a:t>
            </a:r>
            <a:r>
              <a:rPr lang="en-US" altLang="zh-CN" sz="2100" b="1"/>
              <a:t>London </a:t>
            </a:r>
            <a:r>
              <a:rPr lang="en-US" altLang="zh-CN" sz="2100" b="1" dirty="0" err="1"/>
              <a:t>InterBank</a:t>
            </a:r>
            <a:r>
              <a:rPr lang="en-US" altLang="zh-CN" sz="2100" b="1"/>
              <a:t> Offered Rate</a:t>
            </a:r>
            <a:r>
              <a:rPr lang="zh-CN" altLang="en-US" sz="2100" b="1" dirty="0"/>
              <a:t>的缩写，拆款利率是英国银行家协会根据其选定的银行在伦敦市场报出的银行同业拆借利率，进行取样并平均计算成为指标利率，该指标利率在每个营业日都会对外公布。 </a:t>
            </a:r>
            <a:br>
              <a:rPr lang="zh-CN" altLang="en-US" sz="2100" b="1" dirty="0"/>
            </a:br>
            <a:r>
              <a:rPr lang="zh-CN" altLang="en-US" sz="2100" b="1" dirty="0"/>
              <a:t>    所谓的</a:t>
            </a:r>
            <a:r>
              <a:rPr lang="zh-CN" altLang="en-US" sz="2100" b="1" dirty="0">
                <a:solidFill>
                  <a:srgbClr val="0000FF"/>
                </a:solidFill>
              </a:rPr>
              <a:t>同业拆借利率</a:t>
            </a:r>
            <a:r>
              <a:rPr lang="zh-CN" altLang="en-US" sz="2100" b="1" dirty="0"/>
              <a:t>指的是银行同业之间的短期资金借贷利率。同业拆借有两个利率，</a:t>
            </a:r>
            <a:r>
              <a:rPr lang="zh-CN" altLang="en-US" sz="2100" b="1" dirty="0">
                <a:solidFill>
                  <a:srgbClr val="0000FF"/>
                </a:solidFill>
              </a:rPr>
              <a:t>拆进利率</a:t>
            </a:r>
            <a:r>
              <a:rPr lang="zh-CN" altLang="en-US" sz="2100" b="1" dirty="0"/>
              <a:t>表示银行愿意借款的利率；</a:t>
            </a:r>
            <a:r>
              <a:rPr lang="zh-CN" altLang="en-US" sz="2100" b="1" dirty="0">
                <a:solidFill>
                  <a:srgbClr val="0000FF"/>
                </a:solidFill>
              </a:rPr>
              <a:t>拆出利率</a:t>
            </a:r>
            <a:r>
              <a:rPr lang="zh-CN" altLang="en-US" sz="2100" b="1" dirty="0"/>
              <a:t>表示银行愿意贷款的利率。</a:t>
            </a:r>
            <a:endParaRPr lang="zh-CN" altLang="en-US" sz="2100" dirty="0"/>
          </a:p>
        </p:txBody>
      </p:sp>
      <p:pic>
        <p:nvPicPr>
          <p:cNvPr id="328708" name="图片 328707" descr="背景一"/>
          <p:cNvPicPr>
            <a:picLocks noChangeAspect="1"/>
          </p:cNvPicPr>
          <p:nvPr/>
        </p:nvPicPr>
        <p:blipFill>
          <a:blip r:embed="rId2"/>
          <a:stretch>
            <a:fillRect/>
          </a:stretch>
        </p:blipFill>
        <p:spPr>
          <a:xfrm>
            <a:off x="2171280" y="0"/>
            <a:ext cx="5830320" cy="1006255"/>
          </a:xfrm>
          <a:prstGeom prst="rect">
            <a:avLst/>
          </a:prstGeom>
          <a:noFill/>
          <a:ln w="9525">
            <a:noFill/>
          </a:ln>
        </p:spPr>
      </p:pic>
      <p:pic>
        <p:nvPicPr>
          <p:cNvPr id="328709" name="图片 328708"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extLst>
      <p:ext uri="{BB962C8B-B14F-4D97-AF65-F5344CB8AC3E}">
        <p14:creationId xmlns:p14="http://schemas.microsoft.com/office/powerpoint/2010/main" val="1389929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19</a:t>
            </a:fld>
            <a:endParaRPr lang="zh-CN" altLang="en-US" sz="1050" dirty="0">
              <a:latin typeface="Times New Roman" panose="02020603050405020304" pitchFamily="18" charset="0"/>
            </a:endParaRPr>
          </a:p>
        </p:txBody>
      </p:sp>
      <p:sp>
        <p:nvSpPr>
          <p:cNvPr id="329731" name="文本占位符 329730"/>
          <p:cNvSpPr>
            <a:spLocks noGrp="1"/>
          </p:cNvSpPr>
          <p:nvPr>
            <p:ph type="body" idx="1"/>
          </p:nvPr>
        </p:nvSpPr>
        <p:spPr>
          <a:xfrm>
            <a:off x="2171065" y="1006475"/>
            <a:ext cx="6201410" cy="3888105"/>
          </a:xfrm>
        </p:spPr>
        <p:txBody>
          <a:bodyPr/>
          <a:lstStyle/>
          <a:p>
            <a:r>
              <a:rPr lang="zh-CN" altLang="en-US" sz="2100" b="1" dirty="0"/>
              <a:t>金融业贷款协议中议定的</a:t>
            </a:r>
            <a:r>
              <a:rPr lang="en-US" altLang="zh-CN" sz="2100" b="1"/>
              <a:t>LIBOR</a:t>
            </a:r>
            <a:r>
              <a:rPr lang="zh-CN" altLang="en-US" sz="2100" b="1" dirty="0"/>
              <a:t>通常是由几家指定的参考银行，在规定的时间（一般是伦敦时间上午</a:t>
            </a:r>
            <a:r>
              <a:rPr lang="en-US" altLang="zh-CN" sz="2100" b="1"/>
              <a:t>11:00</a:t>
            </a:r>
            <a:r>
              <a:rPr lang="zh-CN" altLang="en-US" sz="2100" b="1" dirty="0"/>
              <a:t>）报价的平均利率。目前全球最大量使用的是</a:t>
            </a:r>
            <a:r>
              <a:rPr lang="en-US" altLang="zh-CN" sz="2100" b="1"/>
              <a:t>3</a:t>
            </a:r>
            <a:r>
              <a:rPr lang="zh-CN" altLang="en-US" sz="2100" b="1" dirty="0"/>
              <a:t>个月和</a:t>
            </a:r>
            <a:r>
              <a:rPr lang="en-US" altLang="zh-CN" sz="2100" b="1"/>
              <a:t>6</a:t>
            </a:r>
            <a:r>
              <a:rPr lang="zh-CN" altLang="en-US" sz="2100" b="1" dirty="0"/>
              <a:t>个月的</a:t>
            </a:r>
            <a:r>
              <a:rPr lang="en-US" altLang="zh-CN" sz="2100" b="1"/>
              <a:t>LIBOR</a:t>
            </a:r>
            <a:r>
              <a:rPr lang="zh-CN" altLang="en-US" sz="2100" b="1" dirty="0"/>
              <a:t>。</a:t>
            </a:r>
          </a:p>
          <a:p>
            <a:r>
              <a:rPr lang="zh-CN" altLang="en-US" sz="2100" b="1" dirty="0"/>
              <a:t>国际金融市场利率通常是在伦敦银行间同业拆借利率基础上，加上双方商定的附加利率。</a:t>
            </a:r>
          </a:p>
          <a:p>
            <a:pPr>
              <a:buNone/>
            </a:pPr>
            <a:r>
              <a:rPr lang="zh-CN" altLang="en-US" sz="2100" b="1" dirty="0"/>
              <a:t>     另外，从</a:t>
            </a:r>
            <a:r>
              <a:rPr lang="en-US" altLang="zh-CN" sz="2100" b="1"/>
              <a:t>LIBOR</a:t>
            </a:r>
            <a:r>
              <a:rPr lang="zh-CN" altLang="en-US" sz="2100" b="1" dirty="0"/>
              <a:t>变化出来的，还有新加坡同业拆借利率</a:t>
            </a:r>
            <a:r>
              <a:rPr lang="en-US" altLang="zh-CN" sz="2100" b="1"/>
              <a:t>(SIBOR)</a:t>
            </a:r>
            <a:r>
              <a:rPr lang="zh-CN" altLang="en-US" sz="2100" b="1" dirty="0"/>
              <a:t>、纽约同业拆借利率</a:t>
            </a:r>
            <a:r>
              <a:rPr lang="en-US" altLang="zh-CN" sz="2100" b="1"/>
              <a:t>(NIBOR)</a:t>
            </a:r>
            <a:r>
              <a:rPr lang="zh-CN" altLang="en-US" sz="2100" b="1" dirty="0"/>
              <a:t>、香港同业拆借利率</a:t>
            </a:r>
            <a:r>
              <a:rPr lang="en-US" altLang="zh-CN" sz="2100" b="1"/>
              <a:t>(HIBOR) </a:t>
            </a:r>
            <a:endParaRPr lang="en-US" altLang="zh-CN" sz="2100"/>
          </a:p>
        </p:txBody>
      </p:sp>
      <p:pic>
        <p:nvPicPr>
          <p:cNvPr id="329732" name="图片 329731" descr="背景一"/>
          <p:cNvPicPr>
            <a:picLocks noChangeAspect="1"/>
          </p:cNvPicPr>
          <p:nvPr/>
        </p:nvPicPr>
        <p:blipFill>
          <a:blip r:embed="rId2"/>
          <a:stretch>
            <a:fillRect/>
          </a:stretch>
        </p:blipFill>
        <p:spPr>
          <a:xfrm>
            <a:off x="2171065" y="0"/>
            <a:ext cx="6201410" cy="1006475"/>
          </a:xfrm>
          <a:prstGeom prst="rect">
            <a:avLst/>
          </a:prstGeom>
          <a:noFill/>
          <a:ln w="9525">
            <a:noFill/>
          </a:ln>
        </p:spPr>
      </p:pic>
      <p:pic>
        <p:nvPicPr>
          <p:cNvPr id="329733" name="图片 329732"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extLst>
      <p:ext uri="{BB962C8B-B14F-4D97-AF65-F5344CB8AC3E}">
        <p14:creationId xmlns:p14="http://schemas.microsoft.com/office/powerpoint/2010/main" val="1106576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a:t>
            </a:fld>
            <a:endParaRPr lang="zh-CN" altLang="en-US" sz="1050" dirty="0">
              <a:latin typeface="Times New Roman" panose="02020603050405020304" pitchFamily="18" charset="0"/>
            </a:endParaRPr>
          </a:p>
        </p:txBody>
      </p:sp>
      <p:pic>
        <p:nvPicPr>
          <p:cNvPr id="68610" name="图片 68609" descr="背景二"/>
          <p:cNvPicPr>
            <a:picLocks noChangeAspect="1"/>
          </p:cNvPicPr>
          <p:nvPr/>
        </p:nvPicPr>
        <p:blipFill>
          <a:blip r:embed="rId2"/>
          <a:srcRect t="25125"/>
          <a:stretch>
            <a:fillRect/>
          </a:stretch>
        </p:blipFill>
        <p:spPr>
          <a:xfrm>
            <a:off x="1142400" y="0"/>
            <a:ext cx="999110" cy="5144400"/>
          </a:xfrm>
          <a:prstGeom prst="rect">
            <a:avLst/>
          </a:prstGeom>
          <a:noFill/>
          <a:ln w="9525">
            <a:noFill/>
          </a:ln>
        </p:spPr>
      </p:pic>
      <p:pic>
        <p:nvPicPr>
          <p:cNvPr id="68611" name="图片 68610" descr="背景一"/>
          <p:cNvPicPr>
            <a:picLocks noChangeAspect="1"/>
          </p:cNvPicPr>
          <p:nvPr/>
        </p:nvPicPr>
        <p:blipFill>
          <a:blip r:embed="rId3"/>
          <a:stretch>
            <a:fillRect/>
          </a:stretch>
        </p:blipFill>
        <p:spPr>
          <a:xfrm>
            <a:off x="2141510" y="0"/>
            <a:ext cx="5860090" cy="714500"/>
          </a:xfrm>
          <a:prstGeom prst="rect">
            <a:avLst/>
          </a:prstGeom>
          <a:noFill/>
          <a:ln w="9525">
            <a:noFill/>
          </a:ln>
        </p:spPr>
      </p:pic>
      <p:sp>
        <p:nvSpPr>
          <p:cNvPr id="68613" name="文本框 68612"/>
          <p:cNvSpPr txBox="1"/>
          <p:nvPr/>
        </p:nvSpPr>
        <p:spPr>
          <a:xfrm>
            <a:off x="1762825" y="141710"/>
            <a:ext cx="4807394" cy="506730"/>
          </a:xfrm>
          <a:prstGeom prst="rect">
            <a:avLst/>
          </a:prstGeom>
          <a:noFill/>
          <a:ln w="9525">
            <a:noFill/>
          </a:ln>
        </p:spPr>
        <p:txBody>
          <a:bodyPr>
            <a:spAutoFit/>
          </a:bodyPr>
          <a:lstStyle/>
          <a:p>
            <a:pPr algn="ctr">
              <a:spcBef>
                <a:spcPct val="50000"/>
              </a:spcBef>
            </a:pPr>
            <a:r>
              <a:rPr lang="zh-CN" altLang="en-US" sz="2700" dirty="0">
                <a:solidFill>
                  <a:srgbClr val="FFFF00"/>
                </a:solidFill>
                <a:latin typeface="Times New Roman" panose="02020603050405020304" pitchFamily="18" charset="0"/>
              </a:rPr>
              <a:t>第一节  国际金融市场概述</a:t>
            </a:r>
          </a:p>
        </p:txBody>
      </p:sp>
      <p:sp>
        <p:nvSpPr>
          <p:cNvPr id="68615" name="文本框 68614"/>
          <p:cNvSpPr txBox="1"/>
          <p:nvPr/>
        </p:nvSpPr>
        <p:spPr>
          <a:xfrm>
            <a:off x="2141220" y="897890"/>
            <a:ext cx="6473190" cy="3415030"/>
          </a:xfrm>
          <a:prstGeom prst="rect">
            <a:avLst/>
          </a:prstGeom>
          <a:noFill/>
          <a:ln w="9525">
            <a:noFill/>
          </a:ln>
        </p:spPr>
        <p:txBody>
          <a:bodyPr wrap="square">
            <a:spAutoFit/>
          </a:bodyPr>
          <a:lstStyle/>
          <a:p>
            <a:r>
              <a:rPr lang="zh-CN" altLang="en-US" dirty="0">
                <a:solidFill>
                  <a:srgbClr val="FF6600"/>
                </a:solidFill>
                <a:latin typeface="Times New Roman" panose="02020603050405020304" pitchFamily="18" charset="0"/>
              </a:rPr>
              <a:t>一、国际金融市场的概念、形成和发展</a:t>
            </a:r>
          </a:p>
          <a:p>
            <a:endParaRPr lang="zh-CN" altLang="en-US" dirty="0">
              <a:latin typeface="Times New Roman" panose="02020603050405020304" pitchFamily="18" charset="0"/>
            </a:endParaRPr>
          </a:p>
          <a:p>
            <a:r>
              <a:rPr lang="en-US" altLang="zh-CN">
                <a:solidFill>
                  <a:srgbClr val="0000CC"/>
                </a:solidFill>
                <a:latin typeface="Times New Roman" panose="02020603050405020304" pitchFamily="18" charset="0"/>
              </a:rPr>
              <a:t>1.</a:t>
            </a:r>
            <a:r>
              <a:rPr lang="zh-CN" altLang="en-US" dirty="0">
                <a:solidFill>
                  <a:srgbClr val="0000CC"/>
                </a:solidFill>
                <a:latin typeface="Times New Roman" panose="02020603050405020304" pitchFamily="18" charset="0"/>
              </a:rPr>
              <a:t>概念</a:t>
            </a:r>
            <a:r>
              <a:rPr lang="zh-CN" altLang="en-US" b="0" dirty="0">
                <a:latin typeface="Times New Roman" panose="02020603050405020304" pitchFamily="18" charset="0"/>
              </a:rPr>
              <a:t>       </a:t>
            </a:r>
          </a:p>
          <a:p>
            <a:r>
              <a:rPr lang="zh-CN" altLang="en-US" dirty="0">
                <a:solidFill>
                  <a:srgbClr val="000000"/>
                </a:solidFill>
                <a:latin typeface="Gulim" pitchFamily="34" charset="-127"/>
              </a:rPr>
              <a:t>   </a:t>
            </a:r>
          </a:p>
          <a:p>
            <a:r>
              <a:rPr lang="zh-CN" altLang="en-US" dirty="0">
                <a:solidFill>
                  <a:srgbClr val="000000"/>
                </a:solidFill>
                <a:latin typeface="Gulim" pitchFamily="34" charset="-127"/>
              </a:rPr>
              <a:t>   国际金融市场是指由</a:t>
            </a:r>
            <a:r>
              <a:rPr lang="zh-CN" altLang="en-US" dirty="0">
                <a:solidFill>
                  <a:srgbClr val="0099FF"/>
                </a:solidFill>
                <a:latin typeface="Gulim" pitchFamily="34" charset="-127"/>
              </a:rPr>
              <a:t>居民和非居民</a:t>
            </a:r>
            <a:r>
              <a:rPr lang="zh-CN" altLang="en-US" dirty="0">
                <a:solidFill>
                  <a:srgbClr val="000000"/>
                </a:solidFill>
                <a:latin typeface="Gulim" pitchFamily="34" charset="-127"/>
              </a:rPr>
              <a:t>参加的，或由</a:t>
            </a:r>
            <a:r>
              <a:rPr lang="zh-CN" altLang="en-US" dirty="0">
                <a:solidFill>
                  <a:srgbClr val="0099FF"/>
                </a:solidFill>
                <a:latin typeface="Gulim" pitchFamily="34" charset="-127"/>
              </a:rPr>
              <a:t>非居民与非居民</a:t>
            </a:r>
            <a:r>
              <a:rPr lang="zh-CN" altLang="en-US" dirty="0">
                <a:solidFill>
                  <a:srgbClr val="000000"/>
                </a:solidFill>
                <a:latin typeface="Gulim" pitchFamily="34" charset="-127"/>
              </a:rPr>
              <a:t>参加的，运用各种现代化的技术手段与通讯工具而进行的，通过特定的交易方式与特定的途径而实现的资金融通和各种金融工具与金融资产的跨国买卖的行为。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8613"/>
                                        </p:tgtEl>
                                        <p:attrNameLst>
                                          <p:attrName>style.visibility</p:attrName>
                                        </p:attrNameLst>
                                      </p:cBhvr>
                                      <p:to>
                                        <p:strVal val="visible"/>
                                      </p:to>
                                    </p:set>
                                    <p:anim calcmode="lin" valueType="num">
                                      <p:cBhvr>
                                        <p:cTn id="7" dur="500" fill="hold"/>
                                        <p:tgtEl>
                                          <p:spTgt spid="686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8613"/>
                                        </p:tgtEl>
                                        <p:attrNameLst>
                                          <p:attrName>ppt_y</p:attrName>
                                        </p:attrNameLst>
                                      </p:cBhvr>
                                      <p:tavLst>
                                        <p:tav tm="0">
                                          <p:val>
                                            <p:strVal val="#ppt_y"/>
                                          </p:val>
                                        </p:tav>
                                        <p:tav tm="100000">
                                          <p:val>
                                            <p:strVal val="#ppt_y"/>
                                          </p:val>
                                        </p:tav>
                                      </p:tavLst>
                                    </p:anim>
                                    <p:anim calcmode="lin" valueType="num">
                                      <p:cBhvr>
                                        <p:cTn id="9" dur="500" fill="hold"/>
                                        <p:tgtEl>
                                          <p:spTgt spid="686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86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8613"/>
                                        </p:tgtEl>
                                      </p:cBhvr>
                                    </p:animEffect>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nodeType="clickEffect">
                                  <p:stCondLst>
                                    <p:cond delay="0"/>
                                  </p:stCondLst>
                                  <p:childTnLst>
                                    <p:set>
                                      <p:cBhvr>
                                        <p:cTn id="15" dur="1" fill="hold">
                                          <p:stCondLst>
                                            <p:cond delay="0"/>
                                          </p:stCondLst>
                                        </p:cTn>
                                        <p:tgtEl>
                                          <p:spTgt spid="68615">
                                            <p:txEl>
                                              <p:pRg st="0" end="0"/>
                                            </p:txEl>
                                          </p:spTgt>
                                        </p:tgtEl>
                                        <p:attrNameLst>
                                          <p:attrName>style.visibility</p:attrName>
                                        </p:attrNameLst>
                                      </p:cBhvr>
                                      <p:to>
                                        <p:strVal val="visible"/>
                                      </p:to>
                                    </p:set>
                                    <p:anim calcmode="lin" valueType="num">
                                      <p:cBhvr>
                                        <p:cTn id="16" dur="1000" fill="hold"/>
                                        <p:tgtEl>
                                          <p:spTgt spid="68615">
                                            <p:txEl>
                                              <p:pRg st="0" end="0"/>
                                            </p:txEl>
                                          </p:spTgt>
                                        </p:tgtEl>
                                        <p:attrNameLst>
                                          <p:attrName>ppt_w</p:attrName>
                                        </p:attrNameLst>
                                      </p:cBhvr>
                                      <p:tavLst>
                                        <p:tav tm="0">
                                          <p:val>
                                            <p:fltVal val="0"/>
                                          </p:val>
                                        </p:tav>
                                        <p:tav tm="100000">
                                          <p:val>
                                            <p:strVal val="#ppt_w"/>
                                          </p:val>
                                        </p:tav>
                                      </p:tavLst>
                                    </p:anim>
                                    <p:anim calcmode="lin" valueType="num">
                                      <p:cBhvr>
                                        <p:cTn id="17" dur="1000" fill="hold"/>
                                        <p:tgtEl>
                                          <p:spTgt spid="68615">
                                            <p:txEl>
                                              <p:pRg st="0" end="0"/>
                                            </p:txEl>
                                          </p:spTgt>
                                        </p:tgtEl>
                                        <p:attrNameLst>
                                          <p:attrName>ppt_h</p:attrName>
                                        </p:attrNameLst>
                                      </p:cBhvr>
                                      <p:tavLst>
                                        <p:tav tm="0">
                                          <p:val>
                                            <p:fltVal val="0"/>
                                          </p:val>
                                        </p:tav>
                                        <p:tav tm="100000">
                                          <p:val>
                                            <p:strVal val="#ppt_h"/>
                                          </p:val>
                                        </p:tav>
                                      </p:tavLst>
                                    </p:anim>
                                    <p:anim calcmode="lin" valueType="num">
                                      <p:cBhvr>
                                        <p:cTn id="18" dur="1000" fill="hold"/>
                                        <p:tgtEl>
                                          <p:spTgt spid="6861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6861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nodeType="clickEffect">
                                  <p:stCondLst>
                                    <p:cond delay="0"/>
                                  </p:stCondLst>
                                  <p:childTnLst>
                                    <p:set>
                                      <p:cBhvr>
                                        <p:cTn id="23" dur="1" fill="hold">
                                          <p:stCondLst>
                                            <p:cond delay="0"/>
                                          </p:stCondLst>
                                        </p:cTn>
                                        <p:tgtEl>
                                          <p:spTgt spid="68615">
                                            <p:txEl>
                                              <p:pRg st="2" end="2"/>
                                            </p:txEl>
                                          </p:spTgt>
                                        </p:tgtEl>
                                        <p:attrNameLst>
                                          <p:attrName>style.visibility</p:attrName>
                                        </p:attrNameLst>
                                      </p:cBhvr>
                                      <p:to>
                                        <p:strVal val="visible"/>
                                      </p:to>
                                    </p:set>
                                    <p:anim calcmode="lin" valueType="num">
                                      <p:cBhvr>
                                        <p:cTn id="24" dur="1000" fill="hold"/>
                                        <p:tgtEl>
                                          <p:spTgt spid="68615">
                                            <p:txEl>
                                              <p:pRg st="2" end="2"/>
                                            </p:txEl>
                                          </p:spTgt>
                                        </p:tgtEl>
                                        <p:attrNameLst>
                                          <p:attrName>ppt_w</p:attrName>
                                        </p:attrNameLst>
                                      </p:cBhvr>
                                      <p:tavLst>
                                        <p:tav tm="0">
                                          <p:val>
                                            <p:fltVal val="0"/>
                                          </p:val>
                                        </p:tav>
                                        <p:tav tm="100000">
                                          <p:val>
                                            <p:strVal val="#ppt_w"/>
                                          </p:val>
                                        </p:tav>
                                      </p:tavLst>
                                    </p:anim>
                                    <p:anim calcmode="lin" valueType="num">
                                      <p:cBhvr>
                                        <p:cTn id="25" dur="1000" fill="hold"/>
                                        <p:tgtEl>
                                          <p:spTgt spid="68615">
                                            <p:txEl>
                                              <p:pRg st="2" end="2"/>
                                            </p:txEl>
                                          </p:spTgt>
                                        </p:tgtEl>
                                        <p:attrNameLst>
                                          <p:attrName>ppt_h</p:attrName>
                                        </p:attrNameLst>
                                      </p:cBhvr>
                                      <p:tavLst>
                                        <p:tav tm="0">
                                          <p:val>
                                            <p:fltVal val="0"/>
                                          </p:val>
                                        </p:tav>
                                        <p:tav tm="100000">
                                          <p:val>
                                            <p:strVal val="#ppt_h"/>
                                          </p:val>
                                        </p:tav>
                                      </p:tavLst>
                                    </p:anim>
                                    <p:anim calcmode="lin" valueType="num">
                                      <p:cBhvr>
                                        <p:cTn id="26" dur="1000" fill="hold"/>
                                        <p:tgtEl>
                                          <p:spTgt spid="68615">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68615">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8" fill="hold">
                      <p:stCondLst>
                        <p:cond delay="indefinite"/>
                      </p:stCondLst>
                      <p:childTnLst>
                        <p:par>
                          <p:cTn id="29" fill="hold">
                            <p:stCondLst>
                              <p:cond delay="0"/>
                            </p:stCondLst>
                            <p:childTnLst>
                              <p:par>
                                <p:cTn id="30" presetID="15" presetClass="entr" presetSubtype="0" fill="hold" nodeType="clickEffect">
                                  <p:stCondLst>
                                    <p:cond delay="0"/>
                                  </p:stCondLst>
                                  <p:childTnLst>
                                    <p:set>
                                      <p:cBhvr>
                                        <p:cTn id="31" dur="1" fill="hold">
                                          <p:stCondLst>
                                            <p:cond delay="0"/>
                                          </p:stCondLst>
                                        </p:cTn>
                                        <p:tgtEl>
                                          <p:spTgt spid="68615">
                                            <p:txEl>
                                              <p:pRg st="3" end="3"/>
                                            </p:txEl>
                                          </p:spTgt>
                                        </p:tgtEl>
                                        <p:attrNameLst>
                                          <p:attrName>style.visibility</p:attrName>
                                        </p:attrNameLst>
                                      </p:cBhvr>
                                      <p:to>
                                        <p:strVal val="visible"/>
                                      </p:to>
                                    </p:set>
                                    <p:anim calcmode="lin" valueType="num">
                                      <p:cBhvr>
                                        <p:cTn id="32" dur="1000" fill="hold"/>
                                        <p:tgtEl>
                                          <p:spTgt spid="68615">
                                            <p:txEl>
                                              <p:pRg st="3" end="3"/>
                                            </p:txEl>
                                          </p:spTgt>
                                        </p:tgtEl>
                                        <p:attrNameLst>
                                          <p:attrName>ppt_w</p:attrName>
                                        </p:attrNameLst>
                                      </p:cBhvr>
                                      <p:tavLst>
                                        <p:tav tm="0">
                                          <p:val>
                                            <p:fltVal val="0"/>
                                          </p:val>
                                        </p:tav>
                                        <p:tav tm="100000">
                                          <p:val>
                                            <p:strVal val="#ppt_w"/>
                                          </p:val>
                                        </p:tav>
                                      </p:tavLst>
                                    </p:anim>
                                    <p:anim calcmode="lin" valueType="num">
                                      <p:cBhvr>
                                        <p:cTn id="33" dur="1000" fill="hold"/>
                                        <p:tgtEl>
                                          <p:spTgt spid="68615">
                                            <p:txEl>
                                              <p:pRg st="3" end="3"/>
                                            </p:txEl>
                                          </p:spTgt>
                                        </p:tgtEl>
                                        <p:attrNameLst>
                                          <p:attrName>ppt_h</p:attrName>
                                        </p:attrNameLst>
                                      </p:cBhvr>
                                      <p:tavLst>
                                        <p:tav tm="0">
                                          <p:val>
                                            <p:fltVal val="0"/>
                                          </p:val>
                                        </p:tav>
                                        <p:tav tm="100000">
                                          <p:val>
                                            <p:strVal val="#ppt_h"/>
                                          </p:val>
                                        </p:tav>
                                      </p:tavLst>
                                    </p:anim>
                                    <p:anim calcmode="lin" valueType="num">
                                      <p:cBhvr>
                                        <p:cTn id="34" dur="1000" fill="hold"/>
                                        <p:tgtEl>
                                          <p:spTgt spid="68615">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68615">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6" fill="hold">
                      <p:stCondLst>
                        <p:cond delay="indefinite"/>
                      </p:stCondLst>
                      <p:childTnLst>
                        <p:par>
                          <p:cTn id="37" fill="hold">
                            <p:stCondLst>
                              <p:cond delay="0"/>
                            </p:stCondLst>
                            <p:childTnLst>
                              <p:par>
                                <p:cTn id="38" presetID="15" presetClass="entr" presetSubtype="0" fill="hold" nodeType="clickEffect">
                                  <p:stCondLst>
                                    <p:cond delay="0"/>
                                  </p:stCondLst>
                                  <p:childTnLst>
                                    <p:set>
                                      <p:cBhvr>
                                        <p:cTn id="39" dur="1" fill="hold">
                                          <p:stCondLst>
                                            <p:cond delay="0"/>
                                          </p:stCondLst>
                                        </p:cTn>
                                        <p:tgtEl>
                                          <p:spTgt spid="68615">
                                            <p:txEl>
                                              <p:pRg st="4" end="4"/>
                                            </p:txEl>
                                          </p:spTgt>
                                        </p:tgtEl>
                                        <p:attrNameLst>
                                          <p:attrName>style.visibility</p:attrName>
                                        </p:attrNameLst>
                                      </p:cBhvr>
                                      <p:to>
                                        <p:strVal val="visible"/>
                                      </p:to>
                                    </p:set>
                                    <p:anim calcmode="lin" valueType="num">
                                      <p:cBhvr>
                                        <p:cTn id="40" dur="1000" fill="hold"/>
                                        <p:tgtEl>
                                          <p:spTgt spid="68615">
                                            <p:txEl>
                                              <p:pRg st="4" end="4"/>
                                            </p:txEl>
                                          </p:spTgt>
                                        </p:tgtEl>
                                        <p:attrNameLst>
                                          <p:attrName>ppt_w</p:attrName>
                                        </p:attrNameLst>
                                      </p:cBhvr>
                                      <p:tavLst>
                                        <p:tav tm="0">
                                          <p:val>
                                            <p:fltVal val="0"/>
                                          </p:val>
                                        </p:tav>
                                        <p:tav tm="100000">
                                          <p:val>
                                            <p:strVal val="#ppt_w"/>
                                          </p:val>
                                        </p:tav>
                                      </p:tavLst>
                                    </p:anim>
                                    <p:anim calcmode="lin" valueType="num">
                                      <p:cBhvr>
                                        <p:cTn id="41" dur="1000" fill="hold"/>
                                        <p:tgtEl>
                                          <p:spTgt spid="68615">
                                            <p:txEl>
                                              <p:pRg st="4" end="4"/>
                                            </p:txEl>
                                          </p:spTgt>
                                        </p:tgtEl>
                                        <p:attrNameLst>
                                          <p:attrName>ppt_h</p:attrName>
                                        </p:attrNameLst>
                                      </p:cBhvr>
                                      <p:tavLst>
                                        <p:tav tm="0">
                                          <p:val>
                                            <p:fltVal val="0"/>
                                          </p:val>
                                        </p:tav>
                                        <p:tav tm="100000">
                                          <p:val>
                                            <p:strVal val="#ppt_h"/>
                                          </p:val>
                                        </p:tav>
                                      </p:tavLst>
                                    </p:anim>
                                    <p:anim calcmode="lin" valueType="num">
                                      <p:cBhvr>
                                        <p:cTn id="42" dur="1000" fill="hold"/>
                                        <p:tgtEl>
                                          <p:spTgt spid="68615">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68615">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20</a:t>
            </a:fld>
            <a:endParaRPr lang="zh-CN" altLang="en-US" sz="1050" dirty="0">
              <a:latin typeface="Times New Roman" panose="02020603050405020304" pitchFamily="18" charset="0"/>
            </a:endParaRPr>
          </a:p>
        </p:txBody>
      </p:sp>
      <p:sp>
        <p:nvSpPr>
          <p:cNvPr id="330755" name="文本占位符 330754"/>
          <p:cNvSpPr>
            <a:spLocks noGrp="1"/>
          </p:cNvSpPr>
          <p:nvPr>
            <p:ph type="body" idx="1"/>
          </p:nvPr>
        </p:nvSpPr>
        <p:spPr>
          <a:xfrm>
            <a:off x="2171065" y="1006475"/>
            <a:ext cx="6209030" cy="3888105"/>
          </a:xfrm>
        </p:spPr>
        <p:txBody>
          <a:bodyPr/>
          <a:lstStyle/>
          <a:p>
            <a:pPr>
              <a:buNone/>
            </a:pPr>
            <a:r>
              <a:rPr lang="en-US" altLang="zh-CN" sz="2100" b="1"/>
              <a:t>2.</a:t>
            </a:r>
            <a:r>
              <a:rPr lang="zh-CN" altLang="en-US" sz="2100" b="1" dirty="0"/>
              <a:t>新加坡银行间同业拆借利率</a:t>
            </a:r>
            <a:r>
              <a:rPr lang="en-US" altLang="zh-CN" sz="2100" b="1">
                <a:solidFill>
                  <a:srgbClr val="0000FF"/>
                </a:solidFill>
              </a:rPr>
              <a:t>SIBOR</a:t>
            </a:r>
          </a:p>
          <a:p>
            <a:pPr>
              <a:buNone/>
            </a:pPr>
            <a:r>
              <a:rPr lang="en-US" altLang="zh-CN" sz="2100" b="1"/>
              <a:t>      </a:t>
            </a:r>
            <a:r>
              <a:rPr lang="zh-CN" altLang="en-US" sz="2100" b="1" dirty="0"/>
              <a:t>新加坡同业拆放利率与伦敦同业银行拆借利率相似，是指在新加坡的一家第一流的银行借款给新加坡的另一家第一流银行资金的利率。同业拆放有两个利率，拆进利率表示银行愿意借款的利率；拆出利率表示银行愿意贷款的利率。一家银行的拆进（借款）实际上也是另一家银行的拆出（贷款）。</a:t>
            </a:r>
          </a:p>
          <a:p>
            <a:pPr>
              <a:buNone/>
            </a:pPr>
            <a:r>
              <a:rPr lang="zh-CN" altLang="en-US" sz="2100" b="1" dirty="0"/>
              <a:t>         新加坡银行间同业拆借利率是东南亚乃至亚洲地区货币借贷的重要基准利率之一。</a:t>
            </a:r>
            <a:endParaRPr lang="zh-CN" altLang="en-US" sz="2100" dirty="0"/>
          </a:p>
        </p:txBody>
      </p:sp>
      <p:pic>
        <p:nvPicPr>
          <p:cNvPr id="330756" name="图片 330755" descr="背景一"/>
          <p:cNvPicPr>
            <a:picLocks noChangeAspect="1"/>
          </p:cNvPicPr>
          <p:nvPr/>
        </p:nvPicPr>
        <p:blipFill>
          <a:blip r:embed="rId2"/>
          <a:stretch>
            <a:fillRect/>
          </a:stretch>
        </p:blipFill>
        <p:spPr>
          <a:xfrm>
            <a:off x="2171065" y="0"/>
            <a:ext cx="6143625" cy="1006475"/>
          </a:xfrm>
          <a:prstGeom prst="rect">
            <a:avLst/>
          </a:prstGeom>
          <a:noFill/>
          <a:ln w="9525">
            <a:noFill/>
          </a:ln>
        </p:spPr>
      </p:pic>
      <p:pic>
        <p:nvPicPr>
          <p:cNvPr id="330757" name="图片 330756"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extLst>
      <p:ext uri="{BB962C8B-B14F-4D97-AF65-F5344CB8AC3E}">
        <p14:creationId xmlns:p14="http://schemas.microsoft.com/office/powerpoint/2010/main" val="4717830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21</a:t>
            </a:fld>
            <a:endParaRPr lang="zh-CN" altLang="en-US" sz="1050" dirty="0">
              <a:latin typeface="Times New Roman" panose="02020603050405020304" pitchFamily="18" charset="0"/>
            </a:endParaRPr>
          </a:p>
        </p:txBody>
      </p:sp>
      <p:sp>
        <p:nvSpPr>
          <p:cNvPr id="331779" name="文本占位符 331778"/>
          <p:cNvSpPr>
            <a:spLocks noGrp="1"/>
          </p:cNvSpPr>
          <p:nvPr>
            <p:ph type="body" idx="1"/>
          </p:nvPr>
        </p:nvSpPr>
        <p:spPr>
          <a:xfrm>
            <a:off x="2171065" y="1113155"/>
            <a:ext cx="6209030" cy="3673475"/>
          </a:xfrm>
        </p:spPr>
        <p:txBody>
          <a:bodyPr/>
          <a:lstStyle/>
          <a:p>
            <a:pPr>
              <a:buNone/>
            </a:pPr>
            <a:r>
              <a:rPr lang="en-US" altLang="zh-CN" b="1"/>
              <a:t>3.</a:t>
            </a:r>
            <a:r>
              <a:rPr lang="zh-CN" altLang="en-US" b="1" dirty="0"/>
              <a:t>香港银行间同业拆借利率</a:t>
            </a:r>
            <a:r>
              <a:rPr lang="en-US" altLang="zh-CN" b="1" dirty="0" err="1"/>
              <a:t>Hibor</a:t>
            </a:r>
            <a:endParaRPr lang="en-US" altLang="zh-CN" b="1"/>
          </a:p>
          <a:p>
            <a:pPr>
              <a:buNone/>
            </a:pPr>
            <a:r>
              <a:rPr lang="en-US" altLang="zh-CN"/>
              <a:t> </a:t>
            </a:r>
            <a:r>
              <a:rPr lang="zh-CN" altLang="en-US" b="1" dirty="0"/>
              <a:t>指银行间</a:t>
            </a:r>
            <a:r>
              <a:rPr lang="en-US" altLang="zh-CN" b="1"/>
              <a:t>1</a:t>
            </a:r>
            <a:r>
              <a:rPr lang="zh-CN" altLang="en-US" b="1" dirty="0"/>
              <a:t>年期以内的资金拆借利率，一般均以银行间同业拆借利率为基准，另加某一幅度的加息率。</a:t>
            </a:r>
          </a:p>
          <a:p>
            <a:pPr>
              <a:buNone/>
            </a:pPr>
            <a:r>
              <a:rPr lang="en-US" altLang="zh-CN" b="1"/>
              <a:t>4.</a:t>
            </a:r>
            <a:r>
              <a:rPr lang="zh-CN" altLang="en-US" b="1" dirty="0"/>
              <a:t>美国的优惠放款利率和美国的国库券利率</a:t>
            </a:r>
          </a:p>
          <a:p>
            <a:endParaRPr lang="zh-CN" altLang="en-US" dirty="0"/>
          </a:p>
        </p:txBody>
      </p:sp>
      <p:pic>
        <p:nvPicPr>
          <p:cNvPr id="331780" name="图片 331779" descr="背景一"/>
          <p:cNvPicPr>
            <a:picLocks noChangeAspect="1"/>
          </p:cNvPicPr>
          <p:nvPr/>
        </p:nvPicPr>
        <p:blipFill>
          <a:blip r:embed="rId2"/>
          <a:stretch>
            <a:fillRect/>
          </a:stretch>
        </p:blipFill>
        <p:spPr>
          <a:xfrm>
            <a:off x="2171065" y="0"/>
            <a:ext cx="6072505" cy="1006475"/>
          </a:xfrm>
          <a:prstGeom prst="rect">
            <a:avLst/>
          </a:prstGeom>
          <a:noFill/>
          <a:ln w="9525">
            <a:noFill/>
          </a:ln>
        </p:spPr>
      </p:pic>
      <p:pic>
        <p:nvPicPr>
          <p:cNvPr id="331781" name="图片 331780"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extLst>
      <p:ext uri="{BB962C8B-B14F-4D97-AF65-F5344CB8AC3E}">
        <p14:creationId xmlns:p14="http://schemas.microsoft.com/office/powerpoint/2010/main" val="1149360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22</a:t>
            </a:fld>
            <a:endParaRPr lang="zh-CN" altLang="en-US" sz="1050" dirty="0">
              <a:latin typeface="Times New Roman" panose="02020603050405020304" pitchFamily="18" charset="0"/>
            </a:endParaRPr>
          </a:p>
        </p:txBody>
      </p:sp>
      <p:sp>
        <p:nvSpPr>
          <p:cNvPr id="206851" name="文本占位符 206850"/>
          <p:cNvSpPr>
            <a:spLocks noGrp="1"/>
          </p:cNvSpPr>
          <p:nvPr>
            <p:ph type="body" idx="1"/>
          </p:nvPr>
        </p:nvSpPr>
        <p:spPr>
          <a:xfrm>
            <a:off x="2141220" y="951230"/>
            <a:ext cx="6309995" cy="4192905"/>
          </a:xfrm>
        </p:spPr>
        <p:txBody>
          <a:bodyPr/>
          <a:lstStyle/>
          <a:p>
            <a:pPr>
              <a:buNone/>
            </a:pPr>
            <a:r>
              <a:rPr lang="zh-CN" altLang="en-US" b="1" dirty="0">
                <a:solidFill>
                  <a:srgbClr val="FF3300"/>
                </a:solidFill>
              </a:rPr>
              <a:t>一、概念</a:t>
            </a:r>
          </a:p>
          <a:p>
            <a:pPr>
              <a:buNone/>
            </a:pPr>
            <a:r>
              <a:rPr lang="zh-CN" altLang="en-US" b="1" dirty="0"/>
              <a:t>        国际资本市场是指资金的借贷期限在</a:t>
            </a:r>
            <a:r>
              <a:rPr lang="en-US" altLang="zh-CN" b="1"/>
              <a:t>1</a:t>
            </a:r>
            <a:r>
              <a:rPr lang="zh-CN" altLang="en-US" b="1" dirty="0"/>
              <a:t>年以上的交易市场，所以又称为中长期金融市场。</a:t>
            </a:r>
          </a:p>
          <a:p>
            <a:pPr>
              <a:buNone/>
            </a:pPr>
            <a:r>
              <a:rPr lang="zh-CN" altLang="en-US" b="1" dirty="0">
                <a:solidFill>
                  <a:srgbClr val="0000CC"/>
                </a:solidFill>
              </a:rPr>
              <a:t>   特点：</a:t>
            </a:r>
          </a:p>
          <a:p>
            <a:pPr>
              <a:buNone/>
            </a:pPr>
            <a:r>
              <a:rPr lang="zh-CN" altLang="en-US" b="1" dirty="0"/>
              <a:t> </a:t>
            </a:r>
            <a:r>
              <a:rPr lang="en-US" altLang="zh-CN" b="1"/>
              <a:t>1</a:t>
            </a:r>
            <a:r>
              <a:rPr lang="zh-CN" altLang="en-US" b="1" dirty="0"/>
              <a:t>）期限长</a:t>
            </a:r>
          </a:p>
          <a:p>
            <a:pPr>
              <a:buNone/>
            </a:pPr>
            <a:r>
              <a:rPr lang="zh-CN" altLang="en-US" b="1" dirty="0"/>
              <a:t> </a:t>
            </a:r>
            <a:r>
              <a:rPr lang="en-US" altLang="zh-CN" b="1"/>
              <a:t>2</a:t>
            </a:r>
            <a:r>
              <a:rPr lang="zh-CN" altLang="en-US" b="1" dirty="0"/>
              <a:t>）资金融通量大</a:t>
            </a:r>
          </a:p>
          <a:p>
            <a:pPr>
              <a:buNone/>
            </a:pPr>
            <a:r>
              <a:rPr lang="zh-CN" altLang="en-US" b="1" dirty="0"/>
              <a:t> </a:t>
            </a:r>
            <a:r>
              <a:rPr lang="en-US" altLang="zh-CN" b="1"/>
              <a:t>3</a:t>
            </a:r>
            <a:r>
              <a:rPr lang="zh-CN" altLang="en-US" b="1" dirty="0"/>
              <a:t>）流动性差</a:t>
            </a:r>
          </a:p>
          <a:p>
            <a:pPr>
              <a:buNone/>
            </a:pPr>
            <a:endParaRPr lang="zh-CN" altLang="en-US" b="1" dirty="0"/>
          </a:p>
        </p:txBody>
      </p:sp>
      <p:pic>
        <p:nvPicPr>
          <p:cNvPr id="206852" name="图片 206851" descr="背景一"/>
          <p:cNvPicPr>
            <a:picLocks noChangeAspect="1"/>
          </p:cNvPicPr>
          <p:nvPr/>
        </p:nvPicPr>
        <p:blipFill>
          <a:blip r:embed="rId2"/>
          <a:stretch>
            <a:fillRect/>
          </a:stretch>
        </p:blipFill>
        <p:spPr>
          <a:xfrm>
            <a:off x="2171065" y="0"/>
            <a:ext cx="6129655" cy="897890"/>
          </a:xfrm>
          <a:prstGeom prst="rect">
            <a:avLst/>
          </a:prstGeom>
          <a:noFill/>
          <a:ln w="9525">
            <a:noFill/>
          </a:ln>
        </p:spPr>
      </p:pic>
      <p:pic>
        <p:nvPicPr>
          <p:cNvPr id="206853" name="图片 206852"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
        <p:nvSpPr>
          <p:cNvPr id="206861" name="文本框 206860"/>
          <p:cNvSpPr txBox="1"/>
          <p:nvPr/>
        </p:nvSpPr>
        <p:spPr>
          <a:xfrm>
            <a:off x="2627313" y="250075"/>
            <a:ext cx="3456989" cy="460375"/>
          </a:xfrm>
          <a:prstGeom prst="rect">
            <a:avLst/>
          </a:prstGeom>
          <a:noFill/>
          <a:ln w="9525">
            <a:noFill/>
          </a:ln>
        </p:spPr>
        <p:txBody>
          <a:bodyPr>
            <a:spAutoFit/>
          </a:bodyPr>
          <a:lstStyle/>
          <a:p>
            <a:pPr>
              <a:spcBef>
                <a:spcPct val="50000"/>
              </a:spcBef>
            </a:pPr>
            <a:r>
              <a:rPr lang="zh-CN" altLang="en-US" dirty="0">
                <a:solidFill>
                  <a:srgbClr val="FFFF00"/>
                </a:solidFill>
                <a:latin typeface="Times New Roman" panose="02020603050405020304" pitchFamily="18" charset="0"/>
              </a:rPr>
              <a:t>第三节   国际资本市场</a:t>
            </a:r>
          </a:p>
        </p:txBody>
      </p:sp>
    </p:spTree>
    <p:extLst>
      <p:ext uri="{BB962C8B-B14F-4D97-AF65-F5344CB8AC3E}">
        <p14:creationId xmlns:p14="http://schemas.microsoft.com/office/powerpoint/2010/main" val="18831275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23</a:t>
            </a:fld>
            <a:endParaRPr lang="zh-CN" altLang="en-US" sz="1050" dirty="0">
              <a:latin typeface="Times New Roman" panose="02020603050405020304" pitchFamily="18" charset="0"/>
            </a:endParaRPr>
          </a:p>
        </p:txBody>
      </p:sp>
      <p:sp>
        <p:nvSpPr>
          <p:cNvPr id="207875" name="文本占位符 207874"/>
          <p:cNvSpPr>
            <a:spLocks noGrp="1"/>
          </p:cNvSpPr>
          <p:nvPr>
            <p:ph type="body" idx="1"/>
          </p:nvPr>
        </p:nvSpPr>
        <p:spPr>
          <a:xfrm>
            <a:off x="2171280" y="951476"/>
            <a:ext cx="5830320" cy="4192924"/>
          </a:xfrm>
        </p:spPr>
        <p:txBody>
          <a:bodyPr/>
          <a:lstStyle/>
          <a:p>
            <a:pPr>
              <a:spcBef>
                <a:spcPct val="0"/>
              </a:spcBef>
              <a:buNone/>
            </a:pPr>
            <a:r>
              <a:rPr lang="zh-CN" altLang="en-US" b="1" dirty="0">
                <a:solidFill>
                  <a:srgbClr val="FF3300"/>
                </a:solidFill>
              </a:rPr>
              <a:t>二、构成</a:t>
            </a:r>
          </a:p>
          <a:p>
            <a:pPr>
              <a:spcBef>
                <a:spcPct val="0"/>
              </a:spcBef>
              <a:buNone/>
            </a:pPr>
            <a:r>
              <a:rPr lang="zh-CN" altLang="en-US" b="1" dirty="0"/>
              <a:t>  国际资本市场分为广义和狭义两种。</a:t>
            </a:r>
          </a:p>
          <a:p>
            <a:pPr>
              <a:spcBef>
                <a:spcPct val="0"/>
              </a:spcBef>
              <a:buNone/>
            </a:pPr>
            <a:endParaRPr lang="zh-CN" altLang="en-US" b="1" dirty="0"/>
          </a:p>
        </p:txBody>
      </p:sp>
      <p:pic>
        <p:nvPicPr>
          <p:cNvPr id="207876" name="图片 207875" descr="背景一"/>
          <p:cNvPicPr>
            <a:picLocks noChangeAspect="1"/>
          </p:cNvPicPr>
          <p:nvPr/>
        </p:nvPicPr>
        <p:blipFill>
          <a:blip r:embed="rId2"/>
          <a:stretch>
            <a:fillRect/>
          </a:stretch>
        </p:blipFill>
        <p:spPr>
          <a:xfrm>
            <a:off x="2171280" y="0"/>
            <a:ext cx="5830320" cy="897888"/>
          </a:xfrm>
          <a:prstGeom prst="rect">
            <a:avLst/>
          </a:prstGeom>
          <a:noFill/>
          <a:ln w="9525">
            <a:noFill/>
          </a:ln>
        </p:spPr>
      </p:pic>
      <p:pic>
        <p:nvPicPr>
          <p:cNvPr id="207877" name="图片 207876"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
        <p:nvSpPr>
          <p:cNvPr id="207881" name="文本框 207880"/>
          <p:cNvSpPr txBox="1"/>
          <p:nvPr/>
        </p:nvSpPr>
        <p:spPr>
          <a:xfrm>
            <a:off x="2195097" y="2463834"/>
            <a:ext cx="1350405" cy="829945"/>
          </a:xfrm>
          <a:prstGeom prst="rect">
            <a:avLst/>
          </a:prstGeom>
          <a:noFill/>
          <a:ln w="9525">
            <a:noFill/>
          </a:ln>
        </p:spPr>
        <p:txBody>
          <a:bodyPr>
            <a:spAutoFit/>
          </a:bodyPr>
          <a:lstStyle/>
          <a:p>
            <a:pPr>
              <a:spcBef>
                <a:spcPct val="50000"/>
              </a:spcBef>
            </a:pPr>
            <a:r>
              <a:rPr lang="zh-CN" altLang="en-US" dirty="0">
                <a:solidFill>
                  <a:srgbClr val="0099FF"/>
                </a:solidFill>
                <a:latin typeface="Times New Roman" panose="02020603050405020304" pitchFamily="18" charset="0"/>
              </a:rPr>
              <a:t>广义</a:t>
            </a:r>
            <a:r>
              <a:rPr lang="zh-CN" altLang="en-US" dirty="0">
                <a:latin typeface="Times New Roman" panose="02020603050405020304" pitchFamily="18" charset="0"/>
              </a:rPr>
              <a:t>资本市场</a:t>
            </a:r>
          </a:p>
        </p:txBody>
      </p:sp>
      <p:sp>
        <p:nvSpPr>
          <p:cNvPr id="207882" name="文本框 207881"/>
          <p:cNvSpPr txBox="1"/>
          <p:nvPr/>
        </p:nvSpPr>
        <p:spPr>
          <a:xfrm>
            <a:off x="3437136" y="2031562"/>
            <a:ext cx="2430490" cy="460375"/>
          </a:xfrm>
          <a:prstGeom prst="rect">
            <a:avLst/>
          </a:prstGeom>
          <a:noFill/>
          <a:ln w="9525">
            <a:noFill/>
          </a:ln>
        </p:spPr>
        <p:txBody>
          <a:bodyPr>
            <a:spAutoFit/>
          </a:bodyPr>
          <a:lstStyle/>
          <a:p>
            <a:pPr>
              <a:spcBef>
                <a:spcPct val="50000"/>
              </a:spcBef>
            </a:pPr>
            <a:r>
              <a:rPr lang="zh-CN" altLang="en-US" dirty="0">
                <a:latin typeface="Times New Roman" panose="02020603050405020304" pitchFamily="18" charset="0"/>
              </a:rPr>
              <a:t>国际信贷市场</a:t>
            </a:r>
          </a:p>
        </p:txBody>
      </p:sp>
      <p:sp>
        <p:nvSpPr>
          <p:cNvPr id="207883" name="文本框 207882"/>
          <p:cNvSpPr txBox="1"/>
          <p:nvPr/>
        </p:nvSpPr>
        <p:spPr>
          <a:xfrm>
            <a:off x="3437136" y="3436745"/>
            <a:ext cx="2052997" cy="1014730"/>
          </a:xfrm>
          <a:prstGeom prst="rect">
            <a:avLst/>
          </a:prstGeom>
          <a:noFill/>
          <a:ln w="9525">
            <a:noFill/>
          </a:ln>
        </p:spPr>
        <p:txBody>
          <a:bodyPr>
            <a:spAutoFit/>
          </a:bodyPr>
          <a:lstStyle/>
          <a:p>
            <a:pPr>
              <a:spcBef>
                <a:spcPct val="50000"/>
              </a:spcBef>
            </a:pPr>
            <a:r>
              <a:rPr lang="zh-CN" altLang="en-US" dirty="0">
                <a:latin typeface="Times New Roman" panose="02020603050405020304" pitchFamily="18" charset="0"/>
              </a:rPr>
              <a:t>国际证券市场</a:t>
            </a:r>
          </a:p>
          <a:p>
            <a:pPr>
              <a:spcBef>
                <a:spcPct val="50000"/>
              </a:spcBef>
            </a:pPr>
            <a:r>
              <a:rPr lang="zh-CN" altLang="en-US" dirty="0">
                <a:solidFill>
                  <a:srgbClr val="0099FF"/>
                </a:solidFill>
                <a:latin typeface="Times New Roman" panose="02020603050405020304" pitchFamily="18" charset="0"/>
              </a:rPr>
              <a:t>（狭义）</a:t>
            </a:r>
          </a:p>
        </p:txBody>
      </p:sp>
      <p:sp>
        <p:nvSpPr>
          <p:cNvPr id="207884" name="左大括号 207883"/>
          <p:cNvSpPr/>
          <p:nvPr/>
        </p:nvSpPr>
        <p:spPr>
          <a:xfrm>
            <a:off x="3221595" y="2139928"/>
            <a:ext cx="215541" cy="1567137"/>
          </a:xfrm>
          <a:prstGeom prst="leftBrace">
            <a:avLst>
              <a:gd name="adj1" fmla="val 60589"/>
              <a:gd name="adj2" fmla="val 50000"/>
            </a:avLst>
          </a:prstGeom>
          <a:noFill/>
          <a:ln w="9525" cap="flat" cmpd="sng">
            <a:solidFill>
              <a:schemeClr val="tx1"/>
            </a:solidFill>
            <a:prstDash val="solid"/>
            <a:headEnd type="none" w="med" len="med"/>
            <a:tailEnd type="none" w="med" len="med"/>
          </a:ln>
        </p:spPr>
        <p:txBody>
          <a:bodyPr/>
          <a:lstStyle/>
          <a:p>
            <a:endParaRPr lang="zh-CN" altLang="en-US" sz="1800"/>
          </a:p>
        </p:txBody>
      </p:sp>
      <p:sp>
        <p:nvSpPr>
          <p:cNvPr id="207885" name="左大括号 207884"/>
          <p:cNvSpPr/>
          <p:nvPr/>
        </p:nvSpPr>
        <p:spPr>
          <a:xfrm>
            <a:off x="5436545" y="3004473"/>
            <a:ext cx="216732" cy="1403992"/>
          </a:xfrm>
          <a:prstGeom prst="leftBrace">
            <a:avLst>
              <a:gd name="adj1" fmla="val 53983"/>
              <a:gd name="adj2" fmla="val 50000"/>
            </a:avLst>
          </a:prstGeom>
          <a:noFill/>
          <a:ln w="9525" cap="flat" cmpd="sng">
            <a:solidFill>
              <a:schemeClr val="tx1"/>
            </a:solidFill>
            <a:prstDash val="solid"/>
            <a:headEnd type="none" w="med" len="med"/>
            <a:tailEnd type="none" w="med" len="med"/>
          </a:ln>
        </p:spPr>
        <p:txBody>
          <a:bodyPr/>
          <a:lstStyle/>
          <a:p>
            <a:endParaRPr lang="zh-CN" altLang="en-US" sz="1800"/>
          </a:p>
        </p:txBody>
      </p:sp>
      <p:sp>
        <p:nvSpPr>
          <p:cNvPr id="207886" name="文本框 207885"/>
          <p:cNvSpPr txBox="1"/>
          <p:nvPr/>
        </p:nvSpPr>
        <p:spPr>
          <a:xfrm>
            <a:off x="5706864" y="4030971"/>
            <a:ext cx="2430490" cy="460375"/>
          </a:xfrm>
          <a:prstGeom prst="rect">
            <a:avLst/>
          </a:prstGeom>
          <a:noFill/>
          <a:ln w="9525">
            <a:noFill/>
          </a:ln>
        </p:spPr>
        <p:txBody>
          <a:bodyPr>
            <a:spAutoFit/>
          </a:bodyPr>
          <a:lstStyle/>
          <a:p>
            <a:pPr>
              <a:spcBef>
                <a:spcPct val="50000"/>
              </a:spcBef>
            </a:pPr>
            <a:r>
              <a:rPr lang="zh-CN" altLang="en-US" dirty="0">
                <a:latin typeface="Times New Roman" panose="02020603050405020304" pitchFamily="18" charset="0"/>
              </a:rPr>
              <a:t>国际股票市场</a:t>
            </a:r>
          </a:p>
        </p:txBody>
      </p:sp>
      <p:sp>
        <p:nvSpPr>
          <p:cNvPr id="207887" name="文本框 207886"/>
          <p:cNvSpPr txBox="1"/>
          <p:nvPr/>
        </p:nvSpPr>
        <p:spPr>
          <a:xfrm>
            <a:off x="5706864" y="2950885"/>
            <a:ext cx="2430490" cy="460375"/>
          </a:xfrm>
          <a:prstGeom prst="rect">
            <a:avLst/>
          </a:prstGeom>
          <a:noFill/>
          <a:ln w="9525">
            <a:noFill/>
          </a:ln>
        </p:spPr>
        <p:txBody>
          <a:bodyPr>
            <a:spAutoFit/>
          </a:bodyPr>
          <a:lstStyle/>
          <a:p>
            <a:pPr>
              <a:spcBef>
                <a:spcPct val="50000"/>
              </a:spcBef>
            </a:pPr>
            <a:r>
              <a:rPr lang="zh-CN" altLang="en-US" dirty="0">
                <a:latin typeface="Times New Roman" panose="02020603050405020304" pitchFamily="18" charset="0"/>
              </a:rPr>
              <a:t>国际债券市场</a:t>
            </a:r>
          </a:p>
        </p:txBody>
      </p:sp>
    </p:spTree>
    <p:extLst>
      <p:ext uri="{BB962C8B-B14F-4D97-AF65-F5344CB8AC3E}">
        <p14:creationId xmlns:p14="http://schemas.microsoft.com/office/powerpoint/2010/main" val="2117611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24</a:t>
            </a:fld>
            <a:endParaRPr lang="zh-CN" altLang="en-US" sz="1050" dirty="0">
              <a:latin typeface="Times New Roman" panose="02020603050405020304" pitchFamily="18" charset="0"/>
            </a:endParaRPr>
          </a:p>
        </p:txBody>
      </p:sp>
      <p:sp>
        <p:nvSpPr>
          <p:cNvPr id="208899" name="文本占位符 208898"/>
          <p:cNvSpPr>
            <a:spLocks noGrp="1"/>
          </p:cNvSpPr>
          <p:nvPr>
            <p:ph type="body" idx="1"/>
          </p:nvPr>
        </p:nvSpPr>
        <p:spPr>
          <a:xfrm>
            <a:off x="2249805" y="897890"/>
            <a:ext cx="6151880" cy="4104640"/>
          </a:xfrm>
        </p:spPr>
        <p:txBody>
          <a:bodyPr/>
          <a:lstStyle/>
          <a:p>
            <a:pPr>
              <a:buNone/>
            </a:pPr>
            <a:r>
              <a:rPr lang="zh-CN" altLang="en-US" b="1" dirty="0">
                <a:solidFill>
                  <a:srgbClr val="FF3300"/>
                </a:solidFill>
              </a:rPr>
              <a:t>（一）国际信贷市场</a:t>
            </a:r>
            <a:endParaRPr lang="zh-CN" altLang="en-US" dirty="0">
              <a:solidFill>
                <a:srgbClr val="FF3300"/>
              </a:solidFill>
            </a:endParaRPr>
          </a:p>
          <a:p>
            <a:pPr>
              <a:buNone/>
            </a:pPr>
            <a:r>
              <a:rPr lang="en-US" altLang="zh-CN" b="1">
                <a:solidFill>
                  <a:srgbClr val="0000CC"/>
                </a:solidFill>
                <a:latin typeface="宋体" panose="02010600030101010101" pitchFamily="2" charset="-122"/>
              </a:rPr>
              <a:t>1.</a:t>
            </a:r>
            <a:r>
              <a:rPr lang="zh-CN" altLang="en-US" b="1" dirty="0">
                <a:solidFill>
                  <a:srgbClr val="0000CC"/>
                </a:solidFill>
                <a:latin typeface="宋体" panose="02010600030101010101" pitchFamily="2" charset="-122"/>
              </a:rPr>
              <a:t>中长期信贷的特点</a:t>
            </a:r>
          </a:p>
          <a:p>
            <a:pPr>
              <a:buNone/>
            </a:pPr>
            <a:r>
              <a:rPr lang="en-US" altLang="zh-CN" b="1">
                <a:latin typeface="宋体" panose="02010600030101010101" pitchFamily="2" charset="-122"/>
              </a:rPr>
              <a:t>1</a:t>
            </a:r>
            <a:r>
              <a:rPr lang="zh-CN" altLang="en-US" b="1" dirty="0">
                <a:latin typeface="宋体" panose="02010600030101010101" pitchFamily="2" charset="-122"/>
              </a:rPr>
              <a:t>）资金使用自由</a:t>
            </a:r>
          </a:p>
          <a:p>
            <a:pPr>
              <a:buNone/>
            </a:pPr>
            <a:r>
              <a:rPr lang="en-US" altLang="zh-CN" b="1">
                <a:latin typeface="宋体" panose="02010600030101010101" pitchFamily="2" charset="-122"/>
              </a:rPr>
              <a:t>2</a:t>
            </a:r>
            <a:r>
              <a:rPr lang="zh-CN" altLang="en-US" b="1" dirty="0">
                <a:latin typeface="宋体" panose="02010600030101010101" pitchFamily="2" charset="-122"/>
              </a:rPr>
              <a:t>）贷款利率较高，还包括管理费、代理费、承担费等</a:t>
            </a:r>
          </a:p>
          <a:p>
            <a:pPr>
              <a:buNone/>
            </a:pPr>
            <a:r>
              <a:rPr lang="en-US" altLang="zh-CN" b="1">
                <a:latin typeface="宋体" panose="02010600030101010101" pitchFamily="2" charset="-122"/>
              </a:rPr>
              <a:t>3</a:t>
            </a:r>
            <a:r>
              <a:rPr lang="zh-CN" altLang="en-US" b="1" dirty="0">
                <a:latin typeface="宋体" panose="02010600030101010101" pitchFamily="2" charset="-122"/>
              </a:rPr>
              <a:t>）资金供应充裕、借用方便</a:t>
            </a:r>
          </a:p>
          <a:p>
            <a:pPr>
              <a:buNone/>
            </a:pPr>
            <a:endParaRPr lang="zh-CN" altLang="en-US" b="1" dirty="0">
              <a:latin typeface="宋体" panose="02010600030101010101" pitchFamily="2" charset="-122"/>
            </a:endParaRPr>
          </a:p>
        </p:txBody>
      </p:sp>
      <p:pic>
        <p:nvPicPr>
          <p:cNvPr id="208900" name="图片 208899" descr="背景一"/>
          <p:cNvPicPr>
            <a:picLocks noChangeAspect="1"/>
          </p:cNvPicPr>
          <p:nvPr/>
        </p:nvPicPr>
        <p:blipFill>
          <a:blip r:embed="rId2"/>
          <a:stretch>
            <a:fillRect/>
          </a:stretch>
        </p:blipFill>
        <p:spPr>
          <a:xfrm>
            <a:off x="2171065" y="0"/>
            <a:ext cx="6231255" cy="897890"/>
          </a:xfrm>
          <a:prstGeom prst="rect">
            <a:avLst/>
          </a:prstGeom>
          <a:noFill/>
          <a:ln w="9525">
            <a:noFill/>
          </a:ln>
        </p:spPr>
      </p:pic>
      <p:pic>
        <p:nvPicPr>
          <p:cNvPr id="208901" name="图片 208900"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extLst>
      <p:ext uri="{BB962C8B-B14F-4D97-AF65-F5344CB8AC3E}">
        <p14:creationId xmlns:p14="http://schemas.microsoft.com/office/powerpoint/2010/main" val="83776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25</a:t>
            </a:fld>
            <a:endParaRPr lang="zh-CN" altLang="en-US" sz="1050" dirty="0">
              <a:latin typeface="Times New Roman" panose="02020603050405020304" pitchFamily="18" charset="0"/>
            </a:endParaRPr>
          </a:p>
        </p:txBody>
      </p:sp>
      <p:sp>
        <p:nvSpPr>
          <p:cNvPr id="332803" name="文本占位符 332802"/>
          <p:cNvSpPr>
            <a:spLocks noGrp="1"/>
          </p:cNvSpPr>
          <p:nvPr>
            <p:ph type="body" idx="1"/>
          </p:nvPr>
        </p:nvSpPr>
        <p:spPr>
          <a:xfrm>
            <a:off x="2171065" y="897890"/>
            <a:ext cx="6424930" cy="4246245"/>
          </a:xfrm>
        </p:spPr>
        <p:txBody>
          <a:bodyPr/>
          <a:lstStyle/>
          <a:p>
            <a:pPr>
              <a:lnSpc>
                <a:spcPct val="90000"/>
              </a:lnSpc>
            </a:pPr>
            <a:r>
              <a:rPr lang="en-US" altLang="zh-CN" b="1">
                <a:solidFill>
                  <a:srgbClr val="0000CC"/>
                </a:solidFill>
              </a:rPr>
              <a:t>2.</a:t>
            </a:r>
            <a:r>
              <a:rPr lang="zh-CN" altLang="en-US" b="1" dirty="0">
                <a:solidFill>
                  <a:srgbClr val="0000CC"/>
                </a:solidFill>
              </a:rPr>
              <a:t>贷款的形式</a:t>
            </a:r>
          </a:p>
          <a:p>
            <a:pPr>
              <a:lnSpc>
                <a:spcPct val="90000"/>
              </a:lnSpc>
            </a:pPr>
            <a:r>
              <a:rPr lang="en-US" altLang="zh-CN" b="1">
                <a:solidFill>
                  <a:srgbClr val="0099FF"/>
                </a:solidFill>
              </a:rPr>
              <a:t>1</a:t>
            </a:r>
            <a:r>
              <a:rPr lang="zh-CN" altLang="en-US" b="1" dirty="0">
                <a:solidFill>
                  <a:srgbClr val="0099FF"/>
                </a:solidFill>
              </a:rPr>
              <a:t>）独家银行贷款</a:t>
            </a:r>
            <a:r>
              <a:rPr lang="zh-CN" altLang="en-US" b="1" dirty="0"/>
              <a:t> 是指在一笔贷款交易中，一国的一家贷款银行向另一国的政府、银行或公司企业等借款人提供的贷款。</a:t>
            </a:r>
          </a:p>
          <a:p>
            <a:pPr>
              <a:lnSpc>
                <a:spcPct val="90000"/>
              </a:lnSpc>
            </a:pPr>
            <a:r>
              <a:rPr lang="en-US" altLang="zh-CN" b="1">
                <a:solidFill>
                  <a:srgbClr val="0099FF"/>
                </a:solidFill>
              </a:rPr>
              <a:t>2</a:t>
            </a:r>
            <a:r>
              <a:rPr lang="zh-CN" altLang="en-US" b="1" dirty="0">
                <a:solidFill>
                  <a:srgbClr val="0099FF"/>
                </a:solidFill>
              </a:rPr>
              <a:t>）银团贷款</a:t>
            </a:r>
            <a:r>
              <a:rPr lang="zh-CN" altLang="en-US" b="1" dirty="0"/>
              <a:t>也叫辛迪加贷款，是指在一笔贷款交易中，由本国或其它几国的数家或数十家银行组成贷款银团，共同向另一国的政府、银行或企业等借款人提供的长期巨额贷款。 在贷款交易中，由一家银行牵头，与其他银行按照严格的法律程序组成的贷款银团。</a:t>
            </a:r>
          </a:p>
        </p:txBody>
      </p:sp>
      <p:pic>
        <p:nvPicPr>
          <p:cNvPr id="332804" name="图片 332803" descr="背景一"/>
          <p:cNvPicPr>
            <a:picLocks noChangeAspect="1"/>
          </p:cNvPicPr>
          <p:nvPr/>
        </p:nvPicPr>
        <p:blipFill>
          <a:blip r:embed="rId2"/>
          <a:stretch>
            <a:fillRect/>
          </a:stretch>
        </p:blipFill>
        <p:spPr>
          <a:xfrm>
            <a:off x="2171065" y="0"/>
            <a:ext cx="6286500" cy="897890"/>
          </a:xfrm>
          <a:prstGeom prst="rect">
            <a:avLst/>
          </a:prstGeom>
          <a:noFill/>
          <a:ln w="9525">
            <a:noFill/>
          </a:ln>
        </p:spPr>
      </p:pic>
      <p:pic>
        <p:nvPicPr>
          <p:cNvPr id="332805" name="图片 332804"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extLst>
      <p:ext uri="{BB962C8B-B14F-4D97-AF65-F5344CB8AC3E}">
        <p14:creationId xmlns:p14="http://schemas.microsoft.com/office/powerpoint/2010/main" val="3816619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26</a:t>
            </a:fld>
            <a:endParaRPr lang="zh-CN" altLang="en-US" sz="1050" dirty="0">
              <a:latin typeface="Times New Roman" panose="02020603050405020304" pitchFamily="18" charset="0"/>
            </a:endParaRPr>
          </a:p>
        </p:txBody>
      </p:sp>
      <p:pic>
        <p:nvPicPr>
          <p:cNvPr id="115716" name="文本占位符 115715" descr="背景一"/>
          <p:cNvPicPr>
            <a:picLocks noGrp="1" noChangeAspect="1"/>
          </p:cNvPicPr>
          <p:nvPr>
            <p:ph type="body" idx="1"/>
          </p:nvPr>
        </p:nvPicPr>
        <p:blipFill>
          <a:blip r:embed="rId2"/>
          <a:stretch>
            <a:fillRect/>
          </a:stretch>
        </p:blipFill>
        <p:spPr>
          <a:xfrm>
            <a:off x="2171280" y="0"/>
            <a:ext cx="5830320" cy="897888"/>
          </a:xfrm>
        </p:spPr>
      </p:pic>
      <p:pic>
        <p:nvPicPr>
          <p:cNvPr id="115717" name="图片 115716"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
        <p:nvSpPr>
          <p:cNvPr id="115718" name="文本框 115717"/>
          <p:cNvSpPr txBox="1"/>
          <p:nvPr/>
        </p:nvSpPr>
        <p:spPr>
          <a:xfrm>
            <a:off x="2195195" y="951230"/>
            <a:ext cx="6559550" cy="2676525"/>
          </a:xfrm>
          <a:prstGeom prst="rect">
            <a:avLst/>
          </a:prstGeom>
          <a:noFill/>
          <a:ln w="9525">
            <a:noFill/>
          </a:ln>
        </p:spPr>
        <p:txBody>
          <a:bodyPr wrap="square">
            <a:spAutoFit/>
          </a:bodyPr>
          <a:lstStyle/>
          <a:p>
            <a:r>
              <a:rPr lang="zh-CN" altLang="en-US" dirty="0">
                <a:solidFill>
                  <a:srgbClr val="FF3300"/>
                </a:solidFill>
                <a:latin typeface="Times New Roman" panose="02020603050405020304" pitchFamily="18" charset="0"/>
              </a:rPr>
              <a:t>（二）国际证券市场</a:t>
            </a:r>
          </a:p>
          <a:p>
            <a:r>
              <a:rPr lang="zh-CN" altLang="en-US" dirty="0">
                <a:solidFill>
                  <a:srgbClr val="0099FF"/>
                </a:solidFill>
                <a:latin typeface="Times New Roman" panose="02020603050405020304" pitchFamily="18" charset="0"/>
              </a:rPr>
              <a:t>      证券</a:t>
            </a:r>
            <a:r>
              <a:rPr lang="zh-CN" altLang="en-US" dirty="0">
                <a:latin typeface="Times New Roman" panose="02020603050405020304" pitchFamily="18" charset="0"/>
              </a:rPr>
              <a:t>是指具有一定价格、表示某种财产所有权或债券的书面凭证，使用中只能以货币价值表现和支付，一般包括货币证券和资本证券。</a:t>
            </a:r>
          </a:p>
          <a:p>
            <a:r>
              <a:rPr lang="zh-CN" altLang="en-US" dirty="0">
                <a:latin typeface="Times New Roman" panose="02020603050405020304" pitchFamily="18" charset="0"/>
              </a:rPr>
              <a:t>  </a:t>
            </a:r>
            <a:r>
              <a:rPr lang="zh-CN" altLang="en-US" dirty="0">
                <a:solidFill>
                  <a:srgbClr val="0099FF"/>
                </a:solidFill>
                <a:latin typeface="Times New Roman" panose="02020603050405020304" pitchFamily="18" charset="0"/>
              </a:rPr>
              <a:t>货币证券</a:t>
            </a:r>
            <a:r>
              <a:rPr lang="zh-CN" altLang="en-US" dirty="0">
                <a:latin typeface="Times New Roman" panose="02020603050405020304" pitchFamily="18" charset="0"/>
              </a:rPr>
              <a:t>包括支票、本票、汇票等。</a:t>
            </a:r>
          </a:p>
          <a:p>
            <a:r>
              <a:rPr lang="zh-CN" altLang="en-US" dirty="0">
                <a:latin typeface="Times New Roman" panose="02020603050405020304" pitchFamily="18" charset="0"/>
              </a:rPr>
              <a:t>  </a:t>
            </a:r>
            <a:r>
              <a:rPr lang="zh-CN" altLang="en-US" dirty="0">
                <a:solidFill>
                  <a:srgbClr val="0099FF"/>
                </a:solidFill>
                <a:latin typeface="Times New Roman" panose="02020603050405020304" pitchFamily="18" charset="0"/>
              </a:rPr>
              <a:t>资本证券</a:t>
            </a:r>
            <a:r>
              <a:rPr lang="zh-CN" altLang="en-US" dirty="0">
                <a:latin typeface="Times New Roman" panose="02020603050405020304" pitchFamily="18" charset="0"/>
              </a:rPr>
              <a:t>包括股票、债券等。</a:t>
            </a:r>
          </a:p>
          <a:p>
            <a:r>
              <a:rPr lang="zh-CN" altLang="en-US" dirty="0">
                <a:latin typeface="Times New Roman" panose="02020603050405020304" pitchFamily="18" charset="0"/>
              </a:rPr>
              <a:t>  </a:t>
            </a:r>
            <a:r>
              <a:rPr lang="zh-CN" altLang="en-US" dirty="0">
                <a:solidFill>
                  <a:srgbClr val="0099FF"/>
                </a:solidFill>
                <a:latin typeface="Times New Roman" panose="02020603050405020304" pitchFamily="18" charset="0"/>
              </a:rPr>
              <a:t>国际证券</a:t>
            </a:r>
            <a:r>
              <a:rPr lang="zh-CN" altLang="en-US" dirty="0">
                <a:latin typeface="Times New Roman" panose="02020603050405020304" pitchFamily="18" charset="0"/>
              </a:rPr>
              <a:t>包括欧洲票据、国际债券、国际股票。</a:t>
            </a:r>
          </a:p>
        </p:txBody>
      </p:sp>
    </p:spTree>
    <p:extLst>
      <p:ext uri="{BB962C8B-B14F-4D97-AF65-F5344CB8AC3E}">
        <p14:creationId xmlns:p14="http://schemas.microsoft.com/office/powerpoint/2010/main" val="27841327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27</a:t>
            </a:fld>
            <a:endParaRPr lang="zh-CN" altLang="en-US" sz="1050" dirty="0">
              <a:latin typeface="Times New Roman" panose="02020603050405020304" pitchFamily="18" charset="0"/>
            </a:endParaRPr>
          </a:p>
        </p:txBody>
      </p:sp>
      <p:sp>
        <p:nvSpPr>
          <p:cNvPr id="222211" name="文本占位符 222210"/>
          <p:cNvSpPr>
            <a:spLocks noGrp="1"/>
          </p:cNvSpPr>
          <p:nvPr>
            <p:ph type="body" idx="1"/>
          </p:nvPr>
        </p:nvSpPr>
        <p:spPr>
          <a:xfrm>
            <a:off x="2171280" y="897888"/>
            <a:ext cx="5830320" cy="4246511"/>
          </a:xfrm>
        </p:spPr>
        <p:txBody>
          <a:bodyPr/>
          <a:lstStyle/>
          <a:p>
            <a:r>
              <a:rPr lang="en-US" altLang="zh-CN" b="1">
                <a:latin typeface="宋体" panose="02010600030101010101" pitchFamily="2" charset="-122"/>
              </a:rPr>
              <a:t>5.</a:t>
            </a:r>
            <a:r>
              <a:rPr lang="zh-CN" altLang="en-US" b="1" dirty="0">
                <a:latin typeface="宋体" panose="02010600030101010101" pitchFamily="2" charset="-122"/>
              </a:rPr>
              <a:t>外国债券和欧洲债券的比较</a:t>
            </a:r>
          </a:p>
          <a:p>
            <a:r>
              <a:rPr lang="zh-CN" altLang="en-US" b="1" dirty="0">
                <a:latin typeface="宋体" panose="02010600030101010101" pitchFamily="2" charset="-122"/>
              </a:rPr>
              <a:t>二者的主要区别是：</a:t>
            </a:r>
          </a:p>
          <a:p>
            <a:r>
              <a:rPr lang="zh-CN" altLang="en-US" b="1" dirty="0">
                <a:latin typeface="宋体" panose="02010600030101010101" pitchFamily="2" charset="-122"/>
              </a:rPr>
              <a:t>（</a:t>
            </a:r>
            <a:r>
              <a:rPr lang="en-US" altLang="zh-CN" b="1">
                <a:latin typeface="宋体" panose="02010600030101010101" pitchFamily="2" charset="-122"/>
              </a:rPr>
              <a:t>1</a:t>
            </a:r>
            <a:r>
              <a:rPr lang="zh-CN" altLang="en-US" b="1" dirty="0">
                <a:latin typeface="宋体" panose="02010600030101010101" pitchFamily="2" charset="-122"/>
              </a:rPr>
              <a:t>）债券的票面标价货币不同。</a:t>
            </a:r>
          </a:p>
          <a:p>
            <a:r>
              <a:rPr lang="zh-CN" altLang="en-US" b="1" dirty="0">
                <a:latin typeface="宋体" panose="02010600030101010101" pitchFamily="2" charset="-122"/>
              </a:rPr>
              <a:t>（</a:t>
            </a:r>
            <a:r>
              <a:rPr lang="en-US" altLang="zh-CN" b="1">
                <a:latin typeface="宋体" panose="02010600030101010101" pitchFamily="2" charset="-122"/>
              </a:rPr>
              <a:t>2</a:t>
            </a:r>
            <a:r>
              <a:rPr lang="zh-CN" altLang="en-US" b="1" dirty="0">
                <a:latin typeface="宋体" panose="02010600030101010101" pitchFamily="2" charset="-122"/>
              </a:rPr>
              <a:t>）管制程度不同。</a:t>
            </a:r>
          </a:p>
          <a:p>
            <a:r>
              <a:rPr lang="zh-CN" altLang="en-US" b="1" dirty="0">
                <a:latin typeface="宋体" panose="02010600030101010101" pitchFamily="2" charset="-122"/>
              </a:rPr>
              <a:t>（</a:t>
            </a:r>
            <a:r>
              <a:rPr lang="en-US" altLang="zh-CN" b="1">
                <a:latin typeface="宋体" panose="02010600030101010101" pitchFamily="2" charset="-122"/>
              </a:rPr>
              <a:t>3</a:t>
            </a:r>
            <a:r>
              <a:rPr lang="zh-CN" altLang="en-US" b="1" dirty="0">
                <a:latin typeface="宋体" panose="02010600030101010101" pitchFamily="2" charset="-122"/>
              </a:rPr>
              <a:t>）是否记名及与此相关的税收。</a:t>
            </a:r>
          </a:p>
          <a:p>
            <a:r>
              <a:rPr lang="zh-CN" altLang="en-US" b="1" dirty="0">
                <a:latin typeface="宋体" panose="02010600030101010101" pitchFamily="2" charset="-122"/>
              </a:rPr>
              <a:t>（</a:t>
            </a:r>
            <a:r>
              <a:rPr lang="en-US" altLang="zh-CN" b="1">
                <a:latin typeface="宋体" panose="02010600030101010101" pitchFamily="2" charset="-122"/>
              </a:rPr>
              <a:t>4</a:t>
            </a:r>
            <a:r>
              <a:rPr lang="zh-CN" altLang="en-US" b="1" dirty="0">
                <a:latin typeface="宋体" panose="02010600030101010101" pitchFamily="2" charset="-122"/>
              </a:rPr>
              <a:t>）货币的选择性不同。</a:t>
            </a:r>
          </a:p>
        </p:txBody>
      </p:sp>
      <p:pic>
        <p:nvPicPr>
          <p:cNvPr id="222212" name="图片 222211" descr="背景二"/>
          <p:cNvPicPr>
            <a:picLocks noChangeAspect="1"/>
          </p:cNvPicPr>
          <p:nvPr/>
        </p:nvPicPr>
        <p:blipFill>
          <a:blip r:embed="rId2"/>
          <a:srcRect t="25125"/>
          <a:stretch>
            <a:fillRect/>
          </a:stretch>
        </p:blipFill>
        <p:spPr>
          <a:xfrm>
            <a:off x="1142400" y="0"/>
            <a:ext cx="1052697" cy="5144400"/>
          </a:xfrm>
          <a:prstGeom prst="rect">
            <a:avLst/>
          </a:prstGeom>
          <a:noFill/>
          <a:ln w="9525">
            <a:noFill/>
          </a:ln>
        </p:spPr>
      </p:pic>
      <p:pic>
        <p:nvPicPr>
          <p:cNvPr id="222213" name="图片 222212" descr="背景一"/>
          <p:cNvPicPr>
            <a:picLocks noChangeAspect="1"/>
          </p:cNvPicPr>
          <p:nvPr/>
        </p:nvPicPr>
        <p:blipFill>
          <a:blip r:embed="rId3"/>
          <a:stretch>
            <a:fillRect/>
          </a:stretch>
        </p:blipFill>
        <p:spPr>
          <a:xfrm>
            <a:off x="2195097" y="0"/>
            <a:ext cx="5806503" cy="897888"/>
          </a:xfrm>
          <a:prstGeom prst="rect">
            <a:avLst/>
          </a:prstGeom>
          <a:noFill/>
          <a:ln w="9525">
            <a:noFill/>
          </a:ln>
        </p:spPr>
      </p:pic>
    </p:spTree>
    <p:extLst>
      <p:ext uri="{BB962C8B-B14F-4D97-AF65-F5344CB8AC3E}">
        <p14:creationId xmlns:p14="http://schemas.microsoft.com/office/powerpoint/2010/main" val="332760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2211">
                                            <p:txEl>
                                              <p:pRg st="0" end="0"/>
                                            </p:txEl>
                                          </p:spTgt>
                                        </p:tgtEl>
                                        <p:attrNameLst>
                                          <p:attrName>style.visibility</p:attrName>
                                        </p:attrNameLst>
                                      </p:cBhvr>
                                      <p:to>
                                        <p:strVal val="visible"/>
                                      </p:to>
                                    </p:set>
                                    <p:animEffect transition="in" filter="blinds(horizontal)">
                                      <p:cBhvr>
                                        <p:cTn id="7" dur="500"/>
                                        <p:tgtEl>
                                          <p:spTgt spid="222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2211">
                                            <p:txEl>
                                              <p:pRg st="1" end="1"/>
                                            </p:txEl>
                                          </p:spTgt>
                                        </p:tgtEl>
                                        <p:attrNameLst>
                                          <p:attrName>style.visibility</p:attrName>
                                        </p:attrNameLst>
                                      </p:cBhvr>
                                      <p:to>
                                        <p:strVal val="visible"/>
                                      </p:to>
                                    </p:set>
                                    <p:animEffect transition="in" filter="blinds(horizontal)">
                                      <p:cBhvr>
                                        <p:cTn id="12" dur="500"/>
                                        <p:tgtEl>
                                          <p:spTgt spid="2222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2211">
                                            <p:txEl>
                                              <p:pRg st="2" end="2"/>
                                            </p:txEl>
                                          </p:spTgt>
                                        </p:tgtEl>
                                        <p:attrNameLst>
                                          <p:attrName>style.visibility</p:attrName>
                                        </p:attrNameLst>
                                      </p:cBhvr>
                                      <p:to>
                                        <p:strVal val="visible"/>
                                      </p:to>
                                    </p:set>
                                    <p:animEffect transition="in" filter="blinds(horizontal)">
                                      <p:cBhvr>
                                        <p:cTn id="17" dur="500"/>
                                        <p:tgtEl>
                                          <p:spTgt spid="2222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22211">
                                            <p:txEl>
                                              <p:pRg st="3" end="3"/>
                                            </p:txEl>
                                          </p:spTgt>
                                        </p:tgtEl>
                                        <p:attrNameLst>
                                          <p:attrName>style.visibility</p:attrName>
                                        </p:attrNameLst>
                                      </p:cBhvr>
                                      <p:to>
                                        <p:strVal val="visible"/>
                                      </p:to>
                                    </p:set>
                                    <p:animEffect transition="in" filter="blinds(horizontal)">
                                      <p:cBhvr>
                                        <p:cTn id="22" dur="500"/>
                                        <p:tgtEl>
                                          <p:spTgt spid="2222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22211">
                                            <p:txEl>
                                              <p:pRg st="4" end="4"/>
                                            </p:txEl>
                                          </p:spTgt>
                                        </p:tgtEl>
                                        <p:attrNameLst>
                                          <p:attrName>style.visibility</p:attrName>
                                        </p:attrNameLst>
                                      </p:cBhvr>
                                      <p:to>
                                        <p:strVal val="visible"/>
                                      </p:to>
                                    </p:set>
                                    <p:animEffect transition="in" filter="blinds(horizontal)">
                                      <p:cBhvr>
                                        <p:cTn id="27" dur="500"/>
                                        <p:tgtEl>
                                          <p:spTgt spid="2222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22211">
                                            <p:txEl>
                                              <p:pRg st="5" end="5"/>
                                            </p:txEl>
                                          </p:spTgt>
                                        </p:tgtEl>
                                        <p:attrNameLst>
                                          <p:attrName>style.visibility</p:attrName>
                                        </p:attrNameLst>
                                      </p:cBhvr>
                                      <p:to>
                                        <p:strVal val="visible"/>
                                      </p:to>
                                    </p:set>
                                    <p:animEffect transition="in" filter="blinds(horizontal)">
                                      <p:cBhvr>
                                        <p:cTn id="32" dur="500"/>
                                        <p:tgtEl>
                                          <p:spTgt spid="2222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28</a:t>
            </a:fld>
            <a:endParaRPr lang="zh-CN" altLang="en-US" sz="1050" dirty="0">
              <a:latin typeface="Times New Roman" panose="02020603050405020304" pitchFamily="18" charset="0"/>
            </a:endParaRPr>
          </a:p>
        </p:txBody>
      </p:sp>
      <p:pic>
        <p:nvPicPr>
          <p:cNvPr id="225285" name="图片 225284" descr="背景一"/>
          <p:cNvPicPr>
            <a:picLocks noChangeAspect="1"/>
          </p:cNvPicPr>
          <p:nvPr/>
        </p:nvPicPr>
        <p:blipFill>
          <a:blip r:embed="rId2"/>
          <a:stretch>
            <a:fillRect/>
          </a:stretch>
        </p:blipFill>
        <p:spPr>
          <a:xfrm>
            <a:off x="1142365" y="0"/>
            <a:ext cx="6859270" cy="699135"/>
          </a:xfrm>
          <a:prstGeom prst="rect">
            <a:avLst/>
          </a:prstGeom>
          <a:noFill/>
          <a:ln w="9525">
            <a:noFill/>
          </a:ln>
        </p:spPr>
      </p:pic>
      <p:sp>
        <p:nvSpPr>
          <p:cNvPr id="225286" name="矩形 225285"/>
          <p:cNvSpPr/>
          <p:nvPr/>
        </p:nvSpPr>
        <p:spPr>
          <a:xfrm>
            <a:off x="1142400" y="699521"/>
            <a:ext cx="7778523" cy="4178634"/>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lvl="0"/>
            <a:r>
              <a:rPr lang="en-US" altLang="zh-CN" sz="2400" b="1">
                <a:latin typeface="宋体" panose="02010600030101010101" pitchFamily="2" charset="-122"/>
              </a:rPr>
              <a:t>4</a:t>
            </a:r>
            <a:r>
              <a:rPr lang="zh-CN" altLang="en-US" sz="2400" b="1" dirty="0">
                <a:latin typeface="宋体" panose="02010600030101010101" pitchFamily="2" charset="-122"/>
              </a:rPr>
              <a:t>）国际债券发行价格的确定</a:t>
            </a:r>
          </a:p>
          <a:p>
            <a:pPr lvl="0"/>
            <a:r>
              <a:rPr lang="zh-CN" altLang="en-US" sz="2400" b="1" dirty="0">
                <a:latin typeface="宋体" panose="02010600030101010101" pitchFamily="2" charset="-122"/>
              </a:rPr>
              <a:t>   债券的发行价格有三种：</a:t>
            </a:r>
          </a:p>
          <a:p>
            <a:pPr lvl="0"/>
            <a:r>
              <a:rPr lang="zh-CN" altLang="en-US" b="1" dirty="0">
                <a:latin typeface="宋体" panose="02010600030101010101" pitchFamily="2" charset="-122"/>
              </a:rPr>
              <a:t>     </a:t>
            </a:r>
            <a:r>
              <a:rPr lang="zh-CN" altLang="en-US" sz="2800" b="1" dirty="0">
                <a:solidFill>
                  <a:srgbClr val="0099FF"/>
                </a:solidFill>
                <a:latin typeface="宋体" panose="02010600030101010101" pitchFamily="2" charset="-122"/>
              </a:rPr>
              <a:t>平价发行、溢价发行、折价发行</a:t>
            </a:r>
            <a:r>
              <a:rPr lang="zh-CN" altLang="en-US" sz="2800" b="1" dirty="0">
                <a:latin typeface="宋体" panose="02010600030101010101" pitchFamily="2" charset="-122"/>
              </a:rPr>
              <a:t>。</a:t>
            </a:r>
            <a:endParaRPr lang="zh-CN" altLang="en-US" b="1" dirty="0">
              <a:latin typeface="宋体" panose="02010600030101010101" pitchFamily="2" charset="-122"/>
            </a:endParaRPr>
          </a:p>
          <a:p>
            <a:pPr lvl="0"/>
            <a:endParaRPr lang="zh-CN" altLang="en-US" b="1" dirty="0">
              <a:latin typeface="宋体" panose="02010600030101010101" pitchFamily="2" charset="-122"/>
            </a:endParaRPr>
          </a:p>
          <a:p>
            <a:pPr lvl="0"/>
            <a:r>
              <a:rPr lang="zh-CN" altLang="en-US" sz="2800" b="1" dirty="0">
                <a:latin typeface="宋体" panose="02010600030101010101" pitchFamily="2" charset="-122"/>
              </a:rPr>
              <a:t>发行价格</a:t>
            </a:r>
            <a:r>
              <a:rPr lang="en-US" altLang="zh-CN" b="1">
                <a:latin typeface="宋体" panose="02010600030101010101" pitchFamily="2" charset="-122"/>
              </a:rPr>
              <a:t>=</a:t>
            </a:r>
          </a:p>
          <a:p>
            <a:pPr lvl="0"/>
            <a:endParaRPr lang="en-US" altLang="zh-CN" b="1">
              <a:latin typeface="宋体" panose="02010600030101010101" pitchFamily="2" charset="-122"/>
            </a:endParaRPr>
          </a:p>
          <a:p>
            <a:pPr lvl="0"/>
            <a:r>
              <a:rPr lang="en-US" altLang="zh-CN" b="1">
                <a:latin typeface="宋体" panose="02010600030101010101" pitchFamily="2" charset="-122"/>
              </a:rPr>
              <a:t>   =     </a:t>
            </a:r>
          </a:p>
          <a:p>
            <a:pPr lvl="0"/>
            <a:r>
              <a:rPr lang="en-US" altLang="zh-CN" b="1">
                <a:latin typeface="宋体" panose="02010600030101010101" pitchFamily="2" charset="-122"/>
              </a:rPr>
              <a:t>                         </a:t>
            </a:r>
            <a:endParaRPr lang="en-US" altLang="zh-CN" b="1"/>
          </a:p>
        </p:txBody>
      </p:sp>
      <p:sp>
        <p:nvSpPr>
          <p:cNvPr id="225287" name="直接连接符 225286"/>
          <p:cNvSpPr/>
          <p:nvPr/>
        </p:nvSpPr>
        <p:spPr>
          <a:xfrm>
            <a:off x="3275295" y="3076418"/>
            <a:ext cx="4406083" cy="0"/>
          </a:xfrm>
          <a:prstGeom prst="line">
            <a:avLst/>
          </a:prstGeom>
          <a:ln w="12700" cap="flat" cmpd="sng">
            <a:solidFill>
              <a:srgbClr val="969696"/>
            </a:solidFill>
            <a:prstDash val="solid"/>
            <a:headEnd type="none" w="med" len="med"/>
            <a:tailEnd type="none" w="med" len="med"/>
          </a:ln>
        </p:spPr>
      </p:sp>
      <p:sp>
        <p:nvSpPr>
          <p:cNvPr id="225288" name="文本框 225287"/>
          <p:cNvSpPr txBox="1"/>
          <p:nvPr/>
        </p:nvSpPr>
        <p:spPr>
          <a:xfrm>
            <a:off x="2732530" y="3796741"/>
            <a:ext cx="4819302" cy="806450"/>
          </a:xfrm>
          <a:prstGeom prst="rect">
            <a:avLst/>
          </a:prstGeom>
          <a:noFill/>
          <a:ln w="12700">
            <a:noFill/>
          </a:ln>
        </p:spPr>
        <p:txBody>
          <a:bodyPr>
            <a:spAutoFit/>
          </a:bodyPr>
          <a:lstStyle/>
          <a:p>
            <a:pPr latinLnBrk="1">
              <a:spcBef>
                <a:spcPct val="20000"/>
              </a:spcBef>
            </a:pPr>
            <a:r>
              <a:rPr lang="zh-CN" altLang="en-US" dirty="0">
                <a:latin typeface="Arial" panose="020B0604020202020204" pitchFamily="34" charset="0"/>
              </a:rPr>
              <a:t>票面额</a:t>
            </a:r>
            <a:r>
              <a:rPr lang="en-US" altLang="zh-CN">
                <a:latin typeface="Arial" panose="020B0604020202020204" pitchFamily="34" charset="0"/>
              </a:rPr>
              <a:t>× </a:t>
            </a:r>
            <a:r>
              <a:rPr lang="zh-CN" altLang="en-US" dirty="0">
                <a:latin typeface="Arial" panose="020B0604020202020204" pitchFamily="34" charset="0"/>
              </a:rPr>
              <a:t>（</a:t>
            </a:r>
            <a:r>
              <a:rPr lang="en-US" altLang="zh-CN">
                <a:latin typeface="Arial" panose="020B0604020202020204" pitchFamily="34" charset="0"/>
              </a:rPr>
              <a:t>1+</a:t>
            </a:r>
            <a:r>
              <a:rPr lang="zh-CN" altLang="en-US" dirty="0">
                <a:latin typeface="Arial" panose="020B0604020202020204" pitchFamily="34" charset="0"/>
              </a:rPr>
              <a:t>票面利率</a:t>
            </a:r>
            <a:r>
              <a:rPr lang="en-US" altLang="zh-CN">
                <a:latin typeface="Arial" panose="020B0604020202020204" pitchFamily="34" charset="0"/>
              </a:rPr>
              <a:t>×</a:t>
            </a:r>
            <a:r>
              <a:rPr lang="zh-CN" altLang="en-US" dirty="0">
                <a:latin typeface="Arial" panose="020B0604020202020204" pitchFamily="34" charset="0"/>
              </a:rPr>
              <a:t>期限）</a:t>
            </a:r>
          </a:p>
          <a:p>
            <a:pPr algn="ctr">
              <a:spcBef>
                <a:spcPct val="50000"/>
              </a:spcBef>
            </a:pPr>
            <a:endParaRPr lang="zh-CN" altLang="en-US" sz="1500" dirty="0">
              <a:latin typeface="Arial" panose="020B0604020202020204" pitchFamily="34" charset="0"/>
            </a:endParaRPr>
          </a:p>
        </p:txBody>
      </p:sp>
      <p:sp>
        <p:nvSpPr>
          <p:cNvPr id="225289" name="文本框 225288"/>
          <p:cNvSpPr txBox="1"/>
          <p:nvPr/>
        </p:nvSpPr>
        <p:spPr>
          <a:xfrm>
            <a:off x="3227550" y="4151245"/>
            <a:ext cx="3953567" cy="460375"/>
          </a:xfrm>
          <a:prstGeom prst="rect">
            <a:avLst/>
          </a:prstGeom>
          <a:noFill/>
          <a:ln w="12700">
            <a:noFill/>
          </a:ln>
        </p:spPr>
        <p:txBody>
          <a:bodyPr>
            <a:spAutoFit/>
          </a:bodyPr>
          <a:lstStyle/>
          <a:p>
            <a:pPr algn="ctr">
              <a:spcBef>
                <a:spcPct val="50000"/>
              </a:spcBef>
            </a:pPr>
            <a:r>
              <a:rPr lang="en-US" altLang="zh-CN">
                <a:latin typeface="Arial" panose="020B0604020202020204" pitchFamily="34" charset="0"/>
              </a:rPr>
              <a:t>1+</a:t>
            </a:r>
            <a:r>
              <a:rPr lang="zh-CN" altLang="en-US" dirty="0">
                <a:latin typeface="Arial" panose="020B0604020202020204" pitchFamily="34" charset="0"/>
              </a:rPr>
              <a:t>市场收益率</a:t>
            </a:r>
            <a:r>
              <a:rPr lang="en-US" altLang="zh-CN">
                <a:latin typeface="Arial" panose="020B0604020202020204" pitchFamily="34" charset="0"/>
              </a:rPr>
              <a:t>×</a:t>
            </a:r>
            <a:r>
              <a:rPr lang="zh-CN" altLang="en-US" dirty="0">
                <a:latin typeface="Arial" panose="020B0604020202020204" pitchFamily="34" charset="0"/>
              </a:rPr>
              <a:t>期限</a:t>
            </a:r>
          </a:p>
        </p:txBody>
      </p:sp>
      <p:sp>
        <p:nvSpPr>
          <p:cNvPr id="225290" name="文本框 225289"/>
          <p:cNvSpPr txBox="1"/>
          <p:nvPr/>
        </p:nvSpPr>
        <p:spPr>
          <a:xfrm>
            <a:off x="3347573" y="3137626"/>
            <a:ext cx="3953567" cy="460375"/>
          </a:xfrm>
          <a:prstGeom prst="rect">
            <a:avLst/>
          </a:prstGeom>
          <a:noFill/>
          <a:ln w="12700">
            <a:noFill/>
          </a:ln>
        </p:spPr>
        <p:txBody>
          <a:bodyPr>
            <a:spAutoFit/>
          </a:bodyPr>
          <a:lstStyle/>
          <a:p>
            <a:pPr algn="ctr">
              <a:spcBef>
                <a:spcPct val="50000"/>
              </a:spcBef>
            </a:pPr>
            <a:r>
              <a:rPr lang="en-US" altLang="zh-CN">
                <a:latin typeface="Arial" panose="020B0604020202020204" pitchFamily="34" charset="0"/>
              </a:rPr>
              <a:t>1+</a:t>
            </a:r>
            <a:r>
              <a:rPr lang="zh-CN" altLang="en-US" dirty="0">
                <a:latin typeface="Arial" panose="020B0604020202020204" pitchFamily="34" charset="0"/>
              </a:rPr>
              <a:t>市场收益率</a:t>
            </a:r>
            <a:r>
              <a:rPr lang="en-US" altLang="zh-CN">
                <a:latin typeface="Arial" panose="020B0604020202020204" pitchFamily="34" charset="0"/>
              </a:rPr>
              <a:t>×</a:t>
            </a:r>
            <a:r>
              <a:rPr lang="zh-CN" altLang="en-US" dirty="0">
                <a:latin typeface="Arial" panose="020B0604020202020204" pitchFamily="34" charset="0"/>
              </a:rPr>
              <a:t>期限</a:t>
            </a:r>
          </a:p>
        </p:txBody>
      </p:sp>
      <p:sp>
        <p:nvSpPr>
          <p:cNvPr id="225291" name="文本框 225290"/>
          <p:cNvSpPr txBox="1"/>
          <p:nvPr/>
        </p:nvSpPr>
        <p:spPr>
          <a:xfrm>
            <a:off x="3182507" y="2572203"/>
            <a:ext cx="4819303" cy="806450"/>
          </a:xfrm>
          <a:prstGeom prst="rect">
            <a:avLst/>
          </a:prstGeom>
          <a:noFill/>
          <a:ln w="12700">
            <a:noFill/>
          </a:ln>
        </p:spPr>
        <p:txBody>
          <a:bodyPr>
            <a:spAutoFit/>
          </a:bodyPr>
          <a:lstStyle/>
          <a:p>
            <a:pPr latinLnBrk="1">
              <a:spcBef>
                <a:spcPct val="20000"/>
              </a:spcBef>
            </a:pPr>
            <a:r>
              <a:rPr lang="zh-CN" altLang="en-US" dirty="0">
                <a:latin typeface="Arial" panose="020B0604020202020204" pitchFamily="34" charset="0"/>
              </a:rPr>
              <a:t>票面额</a:t>
            </a:r>
            <a:r>
              <a:rPr lang="en-US" altLang="zh-CN">
                <a:latin typeface="Arial" panose="020B0604020202020204" pitchFamily="34" charset="0"/>
              </a:rPr>
              <a:t>+</a:t>
            </a:r>
            <a:r>
              <a:rPr lang="zh-CN" altLang="en-US" dirty="0">
                <a:latin typeface="Arial" panose="020B0604020202020204" pitchFamily="34" charset="0"/>
              </a:rPr>
              <a:t>票面利率</a:t>
            </a:r>
            <a:r>
              <a:rPr lang="en-US" altLang="zh-CN">
                <a:latin typeface="Arial" panose="020B0604020202020204" pitchFamily="34" charset="0"/>
              </a:rPr>
              <a:t>×</a:t>
            </a:r>
            <a:r>
              <a:rPr lang="zh-CN" altLang="en-US" dirty="0">
                <a:latin typeface="Arial" panose="020B0604020202020204" pitchFamily="34" charset="0"/>
              </a:rPr>
              <a:t>票面额</a:t>
            </a:r>
            <a:r>
              <a:rPr lang="en-US" altLang="zh-CN">
                <a:latin typeface="Arial" panose="020B0604020202020204" pitchFamily="34" charset="0"/>
              </a:rPr>
              <a:t>×</a:t>
            </a:r>
            <a:r>
              <a:rPr lang="zh-CN" altLang="en-US" dirty="0">
                <a:latin typeface="Arial" panose="020B0604020202020204" pitchFamily="34" charset="0"/>
              </a:rPr>
              <a:t>期限</a:t>
            </a:r>
          </a:p>
          <a:p>
            <a:pPr algn="ctr">
              <a:spcBef>
                <a:spcPct val="50000"/>
              </a:spcBef>
            </a:pPr>
            <a:endParaRPr lang="zh-CN" altLang="en-US" sz="1500" dirty="0">
              <a:latin typeface="Arial" panose="020B0604020202020204" pitchFamily="34" charset="0"/>
            </a:endParaRPr>
          </a:p>
        </p:txBody>
      </p:sp>
      <p:sp>
        <p:nvSpPr>
          <p:cNvPr id="225292" name="直接连接符 225291"/>
          <p:cNvSpPr/>
          <p:nvPr/>
        </p:nvSpPr>
        <p:spPr>
          <a:xfrm>
            <a:off x="2699181" y="4228703"/>
            <a:ext cx="4600189" cy="0"/>
          </a:xfrm>
          <a:prstGeom prst="line">
            <a:avLst/>
          </a:prstGeom>
          <a:ln w="12700" cap="flat" cmpd="sng">
            <a:solidFill>
              <a:srgbClr val="969696"/>
            </a:solidFill>
            <a:prstDash val="solid"/>
            <a:headEnd type="none" w="med" len="med"/>
            <a:tailEnd type="none" w="med" len="med"/>
          </a:ln>
        </p:spPr>
      </p:sp>
    </p:spTree>
    <p:extLst>
      <p:ext uri="{BB962C8B-B14F-4D97-AF65-F5344CB8AC3E}">
        <p14:creationId xmlns:p14="http://schemas.microsoft.com/office/powerpoint/2010/main" val="1660816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29</a:t>
            </a:fld>
            <a:endParaRPr lang="zh-CN" altLang="en-US" sz="1050" dirty="0">
              <a:latin typeface="Times New Roman" panose="02020603050405020304" pitchFamily="18" charset="0"/>
            </a:endParaRPr>
          </a:p>
        </p:txBody>
      </p:sp>
      <p:pic>
        <p:nvPicPr>
          <p:cNvPr id="226309" name="图片 226308" descr="背景一"/>
          <p:cNvPicPr>
            <a:picLocks noChangeAspect="1"/>
          </p:cNvPicPr>
          <p:nvPr/>
        </p:nvPicPr>
        <p:blipFill>
          <a:blip r:embed="rId2"/>
          <a:stretch>
            <a:fillRect/>
          </a:stretch>
        </p:blipFill>
        <p:spPr>
          <a:xfrm>
            <a:off x="1142400" y="0"/>
            <a:ext cx="6859200" cy="897888"/>
          </a:xfrm>
          <a:prstGeom prst="rect">
            <a:avLst/>
          </a:prstGeom>
          <a:noFill/>
          <a:ln w="9525">
            <a:noFill/>
          </a:ln>
        </p:spPr>
      </p:pic>
      <p:sp>
        <p:nvSpPr>
          <p:cNvPr id="226312" name="文本框 226311"/>
          <p:cNvSpPr txBox="1"/>
          <p:nvPr/>
        </p:nvSpPr>
        <p:spPr>
          <a:xfrm>
            <a:off x="3207305" y="2269728"/>
            <a:ext cx="4646631" cy="1014730"/>
          </a:xfrm>
          <a:prstGeom prst="rect">
            <a:avLst/>
          </a:prstGeom>
          <a:noFill/>
          <a:ln w="12700">
            <a:noFill/>
          </a:ln>
        </p:spPr>
        <p:txBody>
          <a:bodyPr>
            <a:spAutoFit/>
          </a:bodyPr>
          <a:lstStyle/>
          <a:p>
            <a:pPr algn="ctr">
              <a:spcBef>
                <a:spcPct val="50000"/>
              </a:spcBef>
            </a:pPr>
            <a:r>
              <a:rPr lang="zh-CN" altLang="en-US" dirty="0">
                <a:latin typeface="Arial" panose="020B0604020202020204" pitchFamily="34" charset="0"/>
              </a:rPr>
              <a:t>票面额</a:t>
            </a:r>
            <a:r>
              <a:rPr lang="en-US" altLang="zh-CN">
                <a:latin typeface="Arial" panose="020B0604020202020204" pitchFamily="34" charset="0"/>
              </a:rPr>
              <a:t>+</a:t>
            </a:r>
            <a:r>
              <a:rPr lang="zh-CN" altLang="en-US" dirty="0">
                <a:latin typeface="Arial" panose="020B0604020202020204" pitchFamily="34" charset="0"/>
              </a:rPr>
              <a:t>票面利率</a:t>
            </a:r>
            <a:r>
              <a:rPr lang="en-US" altLang="zh-CN">
                <a:latin typeface="Arial" panose="020B0604020202020204" pitchFamily="34" charset="0"/>
              </a:rPr>
              <a:t>×</a:t>
            </a:r>
            <a:r>
              <a:rPr lang="zh-CN" altLang="en-US" dirty="0">
                <a:latin typeface="Arial" panose="020B0604020202020204" pitchFamily="34" charset="0"/>
              </a:rPr>
              <a:t>票面额</a:t>
            </a:r>
            <a:r>
              <a:rPr lang="en-US" altLang="zh-CN">
                <a:latin typeface="Arial" panose="020B0604020202020204" pitchFamily="34" charset="0"/>
              </a:rPr>
              <a:t>×</a:t>
            </a:r>
            <a:r>
              <a:rPr lang="zh-CN" altLang="en-US" dirty="0">
                <a:latin typeface="Arial" panose="020B0604020202020204" pitchFamily="34" charset="0"/>
              </a:rPr>
              <a:t>期限</a:t>
            </a:r>
          </a:p>
          <a:p>
            <a:pPr algn="ctr">
              <a:spcBef>
                <a:spcPct val="50000"/>
              </a:spcBef>
            </a:pPr>
            <a:r>
              <a:rPr lang="en-US" altLang="zh-CN">
                <a:latin typeface="Arial" panose="020B0604020202020204" pitchFamily="34" charset="0"/>
              </a:rPr>
              <a:t>1+</a:t>
            </a:r>
            <a:r>
              <a:rPr lang="zh-CN" altLang="en-US" dirty="0">
                <a:latin typeface="Arial" panose="020B0604020202020204" pitchFamily="34" charset="0"/>
              </a:rPr>
              <a:t>市场收益率</a:t>
            </a:r>
            <a:r>
              <a:rPr lang="en-US" altLang="zh-CN">
                <a:latin typeface="Arial" panose="020B0604020202020204" pitchFamily="34" charset="0"/>
              </a:rPr>
              <a:t>×</a:t>
            </a:r>
            <a:r>
              <a:rPr lang="zh-CN" altLang="en-US" dirty="0">
                <a:latin typeface="Arial" panose="020B0604020202020204" pitchFamily="34" charset="0"/>
              </a:rPr>
              <a:t>期限</a:t>
            </a:r>
          </a:p>
        </p:txBody>
      </p:sp>
      <p:sp>
        <p:nvSpPr>
          <p:cNvPr id="226313" name="直接连接符 226312"/>
          <p:cNvSpPr/>
          <p:nvPr/>
        </p:nvSpPr>
        <p:spPr>
          <a:xfrm>
            <a:off x="3220405" y="3835674"/>
            <a:ext cx="3726117" cy="0"/>
          </a:xfrm>
          <a:prstGeom prst="line">
            <a:avLst/>
          </a:prstGeom>
          <a:ln w="25400" cap="flat" cmpd="sng">
            <a:solidFill>
              <a:srgbClr val="969696"/>
            </a:solidFill>
            <a:prstDash val="solid"/>
            <a:headEnd type="none" w="med" len="med"/>
            <a:tailEnd type="none" w="med" len="med"/>
          </a:ln>
        </p:spPr>
      </p:sp>
      <p:sp>
        <p:nvSpPr>
          <p:cNvPr id="226314" name="文本框 226313"/>
          <p:cNvSpPr txBox="1"/>
          <p:nvPr/>
        </p:nvSpPr>
        <p:spPr>
          <a:xfrm>
            <a:off x="2701201" y="3330761"/>
            <a:ext cx="4646631" cy="1014730"/>
          </a:xfrm>
          <a:prstGeom prst="rect">
            <a:avLst/>
          </a:prstGeom>
          <a:noFill/>
          <a:ln w="12700">
            <a:noFill/>
          </a:ln>
        </p:spPr>
        <p:txBody>
          <a:bodyPr>
            <a:spAutoFit/>
          </a:bodyPr>
          <a:lstStyle/>
          <a:p>
            <a:pPr algn="ctr">
              <a:spcBef>
                <a:spcPct val="50000"/>
              </a:spcBef>
            </a:pPr>
            <a:r>
              <a:rPr lang="en-US" altLang="zh-CN">
                <a:latin typeface="Arial" panose="020B0604020202020204" pitchFamily="34" charset="0"/>
              </a:rPr>
              <a:t>800+800×8%×4</a:t>
            </a:r>
          </a:p>
          <a:p>
            <a:pPr algn="ctr">
              <a:spcBef>
                <a:spcPct val="50000"/>
              </a:spcBef>
            </a:pPr>
            <a:r>
              <a:rPr lang="en-US" altLang="zh-CN">
                <a:latin typeface="Arial" panose="020B0604020202020204" pitchFamily="34" charset="0"/>
              </a:rPr>
              <a:t>1+6%×4</a:t>
            </a:r>
          </a:p>
        </p:txBody>
      </p:sp>
      <p:sp>
        <p:nvSpPr>
          <p:cNvPr id="226315" name="直接连接符 226314"/>
          <p:cNvSpPr/>
          <p:nvPr/>
        </p:nvSpPr>
        <p:spPr>
          <a:xfrm>
            <a:off x="3233503" y="2723436"/>
            <a:ext cx="4568036" cy="0"/>
          </a:xfrm>
          <a:prstGeom prst="line">
            <a:avLst/>
          </a:prstGeom>
          <a:ln w="25400" cap="flat" cmpd="sng">
            <a:solidFill>
              <a:srgbClr val="969696"/>
            </a:solidFill>
            <a:prstDash val="solid"/>
            <a:headEnd type="none" w="med" len="med"/>
            <a:tailEnd type="none" w="med" len="med"/>
          </a:ln>
        </p:spPr>
      </p:sp>
      <p:sp>
        <p:nvSpPr>
          <p:cNvPr id="226316" name="矩形 226315"/>
          <p:cNvSpPr/>
          <p:nvPr/>
        </p:nvSpPr>
        <p:spPr>
          <a:xfrm>
            <a:off x="1142365" y="1071880"/>
            <a:ext cx="7778750" cy="64135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lvl="0">
              <a:buNone/>
            </a:pPr>
            <a:r>
              <a:rPr lang="zh-CN" altLang="en-US" sz="2100" b="1" dirty="0">
                <a:latin typeface="宋体" panose="02010600030101010101" pitchFamily="2" charset="-122"/>
              </a:rPr>
              <a:t>例：若某种债券的票面额为</a:t>
            </a:r>
            <a:r>
              <a:rPr lang="en-US" altLang="zh-CN" sz="2100" b="1">
                <a:latin typeface="宋体" panose="02010600030101010101" pitchFamily="2" charset="-122"/>
              </a:rPr>
              <a:t>800</a:t>
            </a:r>
            <a:r>
              <a:rPr lang="zh-CN" altLang="en-US" sz="2100" b="1" dirty="0">
                <a:latin typeface="宋体" panose="02010600030101010101" pitchFamily="2" charset="-122"/>
              </a:rPr>
              <a:t>美元，确定的票面利率为</a:t>
            </a:r>
            <a:r>
              <a:rPr lang="en-US" altLang="zh-CN" sz="2100" b="1">
                <a:latin typeface="宋体" panose="02010600030101010101" pitchFamily="2" charset="-122"/>
              </a:rPr>
              <a:t>8%</a:t>
            </a:r>
            <a:r>
              <a:rPr lang="zh-CN" altLang="en-US" sz="2100" b="1" dirty="0">
                <a:latin typeface="宋体" panose="02010600030101010101" pitchFamily="2" charset="-122"/>
              </a:rPr>
              <a:t>，发行市的市场收益率为</a:t>
            </a:r>
            <a:r>
              <a:rPr lang="en-US" altLang="zh-CN" sz="2100" b="1">
                <a:latin typeface="宋体" panose="02010600030101010101" pitchFamily="2" charset="-122"/>
              </a:rPr>
              <a:t>6%</a:t>
            </a:r>
            <a:r>
              <a:rPr lang="zh-CN" altLang="en-US" sz="2100" b="1" dirty="0">
                <a:latin typeface="宋体" panose="02010600030101010101" pitchFamily="2" charset="-122"/>
              </a:rPr>
              <a:t>，期限为</a:t>
            </a:r>
            <a:r>
              <a:rPr lang="en-US" altLang="zh-CN" sz="2100" b="1">
                <a:latin typeface="宋体" panose="02010600030101010101" pitchFamily="2" charset="-122"/>
              </a:rPr>
              <a:t>4</a:t>
            </a:r>
            <a:r>
              <a:rPr lang="zh-CN" altLang="en-US" sz="2100" b="1" dirty="0">
                <a:latin typeface="宋体" panose="02010600030101010101" pitchFamily="2" charset="-122"/>
              </a:rPr>
              <a:t>年，则该债券的发行价格是多少？采用的是溢价发行还是折价发行？</a:t>
            </a:r>
          </a:p>
          <a:p>
            <a:pPr lvl="0">
              <a:buNone/>
            </a:pPr>
            <a:r>
              <a:rPr lang="zh-CN" altLang="en-US" sz="2100" b="1" dirty="0">
                <a:latin typeface="宋体" panose="02010600030101010101" pitchFamily="2" charset="-122"/>
              </a:rPr>
              <a:t> 解：</a:t>
            </a:r>
          </a:p>
          <a:p>
            <a:pPr lvl="0">
              <a:buNone/>
            </a:pPr>
            <a:r>
              <a:rPr lang="zh-CN" altLang="en-US" sz="2100" b="1" dirty="0">
                <a:latin typeface="宋体" panose="02010600030101010101" pitchFamily="2" charset="-122"/>
              </a:rPr>
              <a:t>  发行价格 </a:t>
            </a:r>
            <a:r>
              <a:rPr lang="en-US" altLang="zh-CN" sz="2100" b="1">
                <a:latin typeface="宋体" panose="02010600030101010101" pitchFamily="2" charset="-122"/>
              </a:rPr>
              <a:t>=</a:t>
            </a:r>
          </a:p>
          <a:p>
            <a:pPr lvl="0"/>
            <a:endParaRPr lang="en-US" altLang="zh-CN" sz="2100" b="1">
              <a:latin typeface="宋体" panose="02010600030101010101" pitchFamily="2" charset="-122"/>
            </a:endParaRPr>
          </a:p>
          <a:p>
            <a:pPr lvl="0">
              <a:buNone/>
            </a:pPr>
            <a:r>
              <a:rPr lang="en-US" altLang="zh-CN" sz="2100" b="1">
                <a:latin typeface="宋体" panose="02010600030101010101" pitchFamily="2" charset="-122"/>
              </a:rPr>
              <a:t>         </a:t>
            </a:r>
          </a:p>
          <a:p>
            <a:pPr lvl="0">
              <a:buNone/>
            </a:pPr>
            <a:r>
              <a:rPr lang="en-US" altLang="zh-CN" sz="2100" b="1">
                <a:latin typeface="宋体" panose="02010600030101010101" pitchFamily="2" charset="-122"/>
              </a:rPr>
              <a:t>          =                               =</a:t>
            </a:r>
            <a:r>
              <a:rPr lang="en-US" altLang="zh-CN" sz="2100" b="1">
                <a:latin typeface="Arial" panose="020B0604020202020204" pitchFamily="34" charset="0"/>
              </a:rPr>
              <a:t> 851.61</a:t>
            </a:r>
          </a:p>
          <a:p>
            <a:pPr lvl="0">
              <a:buNone/>
            </a:pPr>
            <a:r>
              <a:rPr lang="en-US" altLang="zh-CN" sz="2100" b="1">
                <a:latin typeface="宋体" panose="02010600030101010101" pitchFamily="2" charset="-122"/>
              </a:rPr>
              <a:t> </a:t>
            </a:r>
          </a:p>
          <a:p>
            <a:pPr lvl="0">
              <a:buNone/>
            </a:pPr>
            <a:r>
              <a:rPr lang="zh-CN" altLang="en-US" sz="2100" b="1" dirty="0">
                <a:latin typeface="宋体" panose="02010600030101010101" pitchFamily="2" charset="-122"/>
              </a:rPr>
              <a:t>因为发行价格大于票面价值，则该债券采用的是溢价发行。 </a:t>
            </a:r>
          </a:p>
        </p:txBody>
      </p:sp>
    </p:spTree>
    <p:extLst>
      <p:ext uri="{BB962C8B-B14F-4D97-AF65-F5344CB8AC3E}">
        <p14:creationId xmlns:p14="http://schemas.microsoft.com/office/powerpoint/2010/main" val="4365927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a:t>
            </a:fld>
            <a:endParaRPr lang="zh-CN" altLang="en-US" sz="1050" dirty="0">
              <a:latin typeface="Times New Roman" panose="02020603050405020304" pitchFamily="18" charset="0"/>
            </a:endParaRPr>
          </a:p>
        </p:txBody>
      </p:sp>
      <p:sp>
        <p:nvSpPr>
          <p:cNvPr id="322563" name="文本占位符 322562"/>
          <p:cNvSpPr>
            <a:spLocks noGrp="1"/>
          </p:cNvSpPr>
          <p:nvPr>
            <p:ph type="body" idx="1"/>
          </p:nvPr>
        </p:nvSpPr>
        <p:spPr>
          <a:xfrm>
            <a:off x="2171065" y="1221740"/>
            <a:ext cx="6496685" cy="3086735"/>
          </a:xfrm>
        </p:spPr>
        <p:txBody>
          <a:bodyPr/>
          <a:lstStyle/>
          <a:p>
            <a:r>
              <a:rPr lang="zh-CN" altLang="en-US" sz="2700" b="1" dirty="0">
                <a:solidFill>
                  <a:srgbClr val="0000CC"/>
                </a:solidFill>
                <a:latin typeface="宋体" panose="02010600030101010101" pitchFamily="2" charset="-122"/>
              </a:rPr>
              <a:t>对国际金融市场含义的理解：</a:t>
            </a:r>
            <a:r>
              <a:rPr lang="zh-CN" altLang="en-US" sz="2700" b="1" dirty="0">
                <a:latin typeface="宋体" panose="02010600030101010101" pitchFamily="2" charset="-122"/>
              </a:rPr>
              <a:t> </a:t>
            </a:r>
          </a:p>
          <a:p>
            <a:endParaRPr lang="zh-CN" altLang="en-US" b="1" dirty="0">
              <a:latin typeface="宋体" panose="02010600030101010101" pitchFamily="2" charset="-122"/>
            </a:endParaRPr>
          </a:p>
          <a:p>
            <a:r>
              <a:rPr lang="en-US" altLang="zh-CN" b="1">
                <a:latin typeface="宋体" panose="02010600030101010101" pitchFamily="2" charset="-122"/>
              </a:rPr>
              <a:t>1</a:t>
            </a:r>
            <a:r>
              <a:rPr lang="zh-CN" altLang="en-US" b="1" dirty="0">
                <a:latin typeface="宋体" panose="02010600030101010101" pitchFamily="2" charset="-122"/>
              </a:rPr>
              <a:t>、以国内市场为参照，按市场参与主体间居民与非居民关系的不同定义</a:t>
            </a:r>
          </a:p>
          <a:p>
            <a:r>
              <a:rPr lang="en-US" altLang="zh-CN" b="1">
                <a:latin typeface="宋体" panose="02010600030101010101" pitchFamily="2" charset="-122"/>
              </a:rPr>
              <a:t>2</a:t>
            </a:r>
            <a:r>
              <a:rPr lang="zh-CN" altLang="en-US" b="1" dirty="0">
                <a:latin typeface="宋体" panose="02010600030101010101" pitchFamily="2" charset="-122"/>
              </a:rPr>
              <a:t>、以金融交易客体中标价货币为参照而形成的非居民与非居民的交易关系</a:t>
            </a:r>
          </a:p>
          <a:p>
            <a:r>
              <a:rPr lang="en-US" altLang="zh-CN" b="1">
                <a:latin typeface="宋体" panose="02010600030101010101" pitchFamily="2" charset="-122"/>
              </a:rPr>
              <a:t>3</a:t>
            </a:r>
            <a:r>
              <a:rPr lang="zh-CN" altLang="en-US" b="1" dirty="0">
                <a:latin typeface="宋体" panose="02010600030101010101" pitchFamily="2" charset="-122"/>
              </a:rPr>
              <a:t>、有形与无形市场</a:t>
            </a:r>
            <a:endParaRPr lang="zh-CN" altLang="en-US" dirty="0"/>
          </a:p>
        </p:txBody>
      </p:sp>
      <p:pic>
        <p:nvPicPr>
          <p:cNvPr id="322564" name="图片 322563" descr="背景一"/>
          <p:cNvPicPr>
            <a:picLocks noChangeAspect="1"/>
          </p:cNvPicPr>
          <p:nvPr/>
        </p:nvPicPr>
        <p:blipFill>
          <a:blip r:embed="rId2"/>
          <a:stretch>
            <a:fillRect/>
          </a:stretch>
        </p:blipFill>
        <p:spPr>
          <a:xfrm>
            <a:off x="2141510" y="0"/>
            <a:ext cx="5860090" cy="1006255"/>
          </a:xfrm>
          <a:prstGeom prst="rect">
            <a:avLst/>
          </a:prstGeom>
          <a:noFill/>
          <a:ln w="9525">
            <a:noFill/>
          </a:ln>
        </p:spPr>
      </p:pic>
      <p:pic>
        <p:nvPicPr>
          <p:cNvPr id="322565" name="图片 322564" descr="背景二"/>
          <p:cNvPicPr>
            <a:picLocks noChangeAspect="1"/>
          </p:cNvPicPr>
          <p:nvPr/>
        </p:nvPicPr>
        <p:blipFill>
          <a:blip r:embed="rId3"/>
          <a:srcRect t="25125"/>
          <a:stretch>
            <a:fillRect/>
          </a:stretch>
        </p:blipFill>
        <p:spPr>
          <a:xfrm>
            <a:off x="1142400" y="0"/>
            <a:ext cx="999110" cy="5144400"/>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30</a:t>
            </a:fld>
            <a:endParaRPr lang="zh-CN" altLang="en-US" sz="1050" dirty="0">
              <a:latin typeface="Times New Roman" panose="02020603050405020304" pitchFamily="18" charset="0"/>
            </a:endParaRPr>
          </a:p>
        </p:txBody>
      </p:sp>
      <p:sp>
        <p:nvSpPr>
          <p:cNvPr id="354307" name="文本占位符 354306"/>
          <p:cNvSpPr>
            <a:spLocks noGrp="1"/>
          </p:cNvSpPr>
          <p:nvPr>
            <p:ph type="body" idx="1"/>
          </p:nvPr>
        </p:nvSpPr>
        <p:spPr>
          <a:xfrm>
            <a:off x="2171280" y="897888"/>
            <a:ext cx="5830320" cy="4051215"/>
          </a:xfrm>
        </p:spPr>
        <p:txBody>
          <a:bodyPr/>
          <a:lstStyle/>
          <a:p>
            <a:pPr>
              <a:lnSpc>
                <a:spcPct val="90000"/>
              </a:lnSpc>
              <a:buNone/>
            </a:pPr>
            <a:r>
              <a:rPr lang="zh-CN" altLang="en-US" b="1" dirty="0">
                <a:solidFill>
                  <a:srgbClr val="FF3300"/>
                </a:solidFill>
                <a:latin typeface="宋体" panose="02010600030101010101" pitchFamily="2" charset="-122"/>
              </a:rPr>
              <a:t>（二）国际股票市场</a:t>
            </a:r>
          </a:p>
          <a:p>
            <a:pPr>
              <a:lnSpc>
                <a:spcPct val="90000"/>
              </a:lnSpc>
            </a:pPr>
            <a:r>
              <a:rPr lang="en-US" altLang="zh-CN" b="1">
                <a:latin typeface="宋体" panose="02010600030101010101" pitchFamily="2" charset="-122"/>
              </a:rPr>
              <a:t>1</a:t>
            </a:r>
            <a:r>
              <a:rPr lang="zh-CN" altLang="en-US" b="1" dirty="0">
                <a:latin typeface="宋体" panose="02010600030101010101" pitchFamily="2" charset="-122"/>
              </a:rPr>
              <a:t>、国际股票的含义</a:t>
            </a:r>
          </a:p>
          <a:p>
            <a:pPr>
              <a:lnSpc>
                <a:spcPct val="90000"/>
              </a:lnSpc>
            </a:pPr>
            <a:r>
              <a:rPr lang="zh-CN" altLang="en-US" b="1" dirty="0">
                <a:latin typeface="宋体" panose="02010600030101010101" pitchFamily="2" charset="-122"/>
              </a:rPr>
              <a:t>   </a:t>
            </a:r>
            <a:r>
              <a:rPr lang="zh-CN" altLang="en-US" b="1" dirty="0">
                <a:solidFill>
                  <a:srgbClr val="0099FF"/>
                </a:solidFill>
                <a:latin typeface="宋体" panose="02010600030101010101" pitchFamily="2" charset="-122"/>
              </a:rPr>
              <a:t>股票</a:t>
            </a:r>
            <a:r>
              <a:rPr lang="zh-CN" altLang="en-US" b="1" dirty="0">
                <a:latin typeface="宋体" panose="02010600030101010101" pitchFamily="2" charset="-122"/>
              </a:rPr>
              <a:t>是由股份公司发行的，由股东持有的、代表股东在股份公司中拥有的股权的凭证，是资本市场上无偿还期限的永久性有价证券。</a:t>
            </a:r>
          </a:p>
          <a:p>
            <a:pPr>
              <a:lnSpc>
                <a:spcPct val="90000"/>
              </a:lnSpc>
            </a:pPr>
            <a:r>
              <a:rPr lang="zh-CN" altLang="en-US" b="1" dirty="0">
                <a:latin typeface="宋体" panose="02010600030101010101" pitchFamily="2" charset="-122"/>
              </a:rPr>
              <a:t>   </a:t>
            </a:r>
            <a:r>
              <a:rPr lang="zh-CN" altLang="en-US" b="1" dirty="0">
                <a:solidFill>
                  <a:srgbClr val="0099FF"/>
                </a:solidFill>
                <a:latin typeface="宋体" panose="02010600030101010101" pitchFamily="2" charset="-122"/>
              </a:rPr>
              <a:t>国际股票</a:t>
            </a:r>
            <a:r>
              <a:rPr lang="zh-CN" altLang="en-US" b="1" dirty="0">
                <a:latin typeface="宋体" panose="02010600030101010101" pitchFamily="2" charset="-122"/>
              </a:rPr>
              <a:t>是外国企业在本国发行的，以本币或境外货币为面值的、由本国投资人所持有的股权凭证。</a:t>
            </a:r>
          </a:p>
          <a:p>
            <a:pPr>
              <a:lnSpc>
                <a:spcPct val="90000"/>
              </a:lnSpc>
            </a:pPr>
            <a:r>
              <a:rPr lang="zh-CN" altLang="en-US" b="1" dirty="0">
                <a:latin typeface="宋体" panose="02010600030101010101" pitchFamily="2" charset="-122"/>
              </a:rPr>
              <a:t>   国际股票的一个重要特点是其</a:t>
            </a:r>
            <a:r>
              <a:rPr lang="zh-CN" altLang="en-US" b="1" dirty="0">
                <a:solidFill>
                  <a:srgbClr val="0099FF"/>
                </a:solidFill>
                <a:latin typeface="宋体" panose="02010600030101010101" pitchFamily="2" charset="-122"/>
              </a:rPr>
              <a:t>发行人和投资人分属于不同的国家</a:t>
            </a:r>
            <a:r>
              <a:rPr lang="zh-CN" altLang="en-US" b="1" dirty="0">
                <a:latin typeface="宋体" panose="02010600030101010101" pitchFamily="2" charset="-122"/>
              </a:rPr>
              <a:t>。</a:t>
            </a:r>
          </a:p>
        </p:txBody>
      </p:sp>
      <p:pic>
        <p:nvPicPr>
          <p:cNvPr id="354308" name="图片 354307" descr="背景二"/>
          <p:cNvPicPr>
            <a:picLocks noChangeAspect="1"/>
          </p:cNvPicPr>
          <p:nvPr/>
        </p:nvPicPr>
        <p:blipFill>
          <a:blip r:embed="rId2"/>
          <a:srcRect t="25125"/>
          <a:stretch>
            <a:fillRect/>
          </a:stretch>
        </p:blipFill>
        <p:spPr>
          <a:xfrm>
            <a:off x="1142400" y="0"/>
            <a:ext cx="1052697" cy="5144400"/>
          </a:xfrm>
          <a:prstGeom prst="rect">
            <a:avLst/>
          </a:prstGeom>
          <a:noFill/>
          <a:ln w="9525">
            <a:noFill/>
          </a:ln>
        </p:spPr>
      </p:pic>
      <p:pic>
        <p:nvPicPr>
          <p:cNvPr id="354309" name="图片 354308" descr="背景一"/>
          <p:cNvPicPr>
            <a:picLocks noChangeAspect="1"/>
          </p:cNvPicPr>
          <p:nvPr/>
        </p:nvPicPr>
        <p:blipFill>
          <a:blip r:embed="rId3"/>
          <a:stretch>
            <a:fillRect/>
          </a:stretch>
        </p:blipFill>
        <p:spPr>
          <a:xfrm>
            <a:off x="2195097" y="0"/>
            <a:ext cx="5806503" cy="897888"/>
          </a:xfrm>
          <a:prstGeom prst="rect">
            <a:avLst/>
          </a:prstGeom>
          <a:noFill/>
          <a:ln w="9525">
            <a:noFill/>
          </a:ln>
        </p:spPr>
      </p:pic>
    </p:spTree>
    <p:extLst>
      <p:ext uri="{BB962C8B-B14F-4D97-AF65-F5344CB8AC3E}">
        <p14:creationId xmlns:p14="http://schemas.microsoft.com/office/powerpoint/2010/main" val="10260032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31</a:t>
            </a:fld>
            <a:endParaRPr lang="zh-CN" altLang="en-US" sz="1050" dirty="0">
              <a:latin typeface="Times New Roman" panose="02020603050405020304" pitchFamily="18" charset="0"/>
            </a:endParaRPr>
          </a:p>
        </p:txBody>
      </p:sp>
      <p:sp>
        <p:nvSpPr>
          <p:cNvPr id="355331" name="文本占位符 355330"/>
          <p:cNvSpPr>
            <a:spLocks noGrp="1"/>
          </p:cNvSpPr>
          <p:nvPr>
            <p:ph type="body" idx="1"/>
          </p:nvPr>
        </p:nvSpPr>
        <p:spPr>
          <a:xfrm>
            <a:off x="2249875" y="951476"/>
            <a:ext cx="5751725" cy="4051215"/>
          </a:xfrm>
        </p:spPr>
        <p:txBody>
          <a:bodyPr/>
          <a:lstStyle/>
          <a:p>
            <a:r>
              <a:rPr lang="en-US" altLang="zh-CN" b="1">
                <a:latin typeface="宋体" panose="02010600030101010101" pitchFamily="2" charset="-122"/>
              </a:rPr>
              <a:t>2.</a:t>
            </a:r>
            <a:r>
              <a:rPr lang="zh-CN" altLang="en-US" b="1" dirty="0">
                <a:latin typeface="宋体" panose="02010600030101010101" pitchFamily="2" charset="-122"/>
              </a:rPr>
              <a:t>国际股票市场的类型</a:t>
            </a:r>
          </a:p>
          <a:p>
            <a:r>
              <a:rPr lang="zh-CN" altLang="en-US" b="1" dirty="0">
                <a:solidFill>
                  <a:srgbClr val="0000FF"/>
                </a:solidFill>
              </a:rPr>
              <a:t>☆ 外国股票市场</a:t>
            </a:r>
          </a:p>
          <a:p>
            <a:r>
              <a:rPr lang="zh-CN" altLang="en-US" b="1" dirty="0"/>
              <a:t>  指外国的企业在本国股票市场上面向本国投资人发行并流通以本国货币标价的股票的市场。</a:t>
            </a:r>
          </a:p>
          <a:p>
            <a:r>
              <a:rPr lang="zh-CN" altLang="en-US" b="1" dirty="0">
                <a:solidFill>
                  <a:srgbClr val="0000FF"/>
                </a:solidFill>
              </a:rPr>
              <a:t>☆ 欧洲股票市场</a:t>
            </a:r>
          </a:p>
          <a:p>
            <a:r>
              <a:rPr lang="zh-CN" altLang="en-US" dirty="0"/>
              <a:t>  </a:t>
            </a:r>
            <a:r>
              <a:rPr lang="zh-CN" altLang="en-US" b="1" dirty="0"/>
              <a:t>指一国的公司以公募或者私募的方式，同时在几个国家的股票市场上发行通常规模较大的，并且是以境外货币标价的股票的市场。</a:t>
            </a:r>
          </a:p>
        </p:txBody>
      </p:sp>
      <p:pic>
        <p:nvPicPr>
          <p:cNvPr id="355332" name="图片 355331" descr="背景二"/>
          <p:cNvPicPr>
            <a:picLocks noChangeAspect="1"/>
          </p:cNvPicPr>
          <p:nvPr/>
        </p:nvPicPr>
        <p:blipFill>
          <a:blip r:embed="rId2"/>
          <a:srcRect t="25125"/>
          <a:stretch>
            <a:fillRect/>
          </a:stretch>
        </p:blipFill>
        <p:spPr>
          <a:xfrm>
            <a:off x="1142400" y="0"/>
            <a:ext cx="1052697" cy="5144400"/>
          </a:xfrm>
          <a:prstGeom prst="rect">
            <a:avLst/>
          </a:prstGeom>
          <a:noFill/>
          <a:ln w="9525">
            <a:noFill/>
          </a:ln>
        </p:spPr>
      </p:pic>
      <p:pic>
        <p:nvPicPr>
          <p:cNvPr id="355333" name="图片 355332" descr="背景一"/>
          <p:cNvPicPr>
            <a:picLocks noChangeAspect="1"/>
          </p:cNvPicPr>
          <p:nvPr/>
        </p:nvPicPr>
        <p:blipFill>
          <a:blip r:embed="rId3"/>
          <a:stretch>
            <a:fillRect/>
          </a:stretch>
        </p:blipFill>
        <p:spPr>
          <a:xfrm>
            <a:off x="2195097" y="0"/>
            <a:ext cx="5806503" cy="897888"/>
          </a:xfrm>
          <a:prstGeom prst="rect">
            <a:avLst/>
          </a:prstGeom>
          <a:noFill/>
          <a:ln w="9525">
            <a:noFill/>
          </a:ln>
        </p:spPr>
      </p:pic>
    </p:spTree>
    <p:extLst>
      <p:ext uri="{BB962C8B-B14F-4D97-AF65-F5344CB8AC3E}">
        <p14:creationId xmlns:p14="http://schemas.microsoft.com/office/powerpoint/2010/main" val="3476054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32</a:t>
            </a:fld>
            <a:endParaRPr lang="zh-CN" altLang="en-US" sz="1050" dirty="0">
              <a:latin typeface="Times New Roman" panose="02020603050405020304" pitchFamily="18" charset="0"/>
            </a:endParaRPr>
          </a:p>
        </p:txBody>
      </p:sp>
      <p:pic>
        <p:nvPicPr>
          <p:cNvPr id="84997" name="文本占位符 84996" descr="背景二"/>
          <p:cNvPicPr>
            <a:picLocks noGrp="1" noChangeAspect="1"/>
          </p:cNvPicPr>
          <p:nvPr>
            <p:ph type="body" idx="1"/>
          </p:nvPr>
        </p:nvPicPr>
        <p:blipFill>
          <a:blip r:embed="rId2"/>
          <a:srcRect t="25125"/>
          <a:stretch>
            <a:fillRect/>
          </a:stretch>
        </p:blipFill>
        <p:spPr>
          <a:xfrm>
            <a:off x="1142400" y="0"/>
            <a:ext cx="999110" cy="5144400"/>
          </a:xfrm>
        </p:spPr>
      </p:pic>
      <p:pic>
        <p:nvPicPr>
          <p:cNvPr id="84999" name="图片 84998" descr="背景一"/>
          <p:cNvPicPr>
            <a:picLocks noChangeAspect="1"/>
          </p:cNvPicPr>
          <p:nvPr/>
        </p:nvPicPr>
        <p:blipFill>
          <a:blip r:embed="rId3"/>
          <a:stretch>
            <a:fillRect/>
          </a:stretch>
        </p:blipFill>
        <p:spPr>
          <a:xfrm>
            <a:off x="2141220" y="0"/>
            <a:ext cx="6303010" cy="1006475"/>
          </a:xfrm>
          <a:prstGeom prst="rect">
            <a:avLst/>
          </a:prstGeom>
          <a:noFill/>
          <a:ln w="9525">
            <a:noFill/>
          </a:ln>
        </p:spPr>
      </p:pic>
      <p:sp>
        <p:nvSpPr>
          <p:cNvPr id="85001" name="文本框 85000"/>
          <p:cNvSpPr txBox="1"/>
          <p:nvPr/>
        </p:nvSpPr>
        <p:spPr>
          <a:xfrm>
            <a:off x="2141220" y="1113155"/>
            <a:ext cx="6410960" cy="2399665"/>
          </a:xfrm>
          <a:prstGeom prst="rect">
            <a:avLst/>
          </a:prstGeom>
          <a:noFill/>
          <a:ln w="9525">
            <a:noFill/>
          </a:ln>
        </p:spPr>
        <p:txBody>
          <a:bodyPr wrap="square">
            <a:spAutoFit/>
          </a:bodyPr>
          <a:lstStyle/>
          <a:p>
            <a:r>
              <a:rPr lang="zh-CN" altLang="en-US" sz="2700" dirty="0">
                <a:solidFill>
                  <a:srgbClr val="0000CC"/>
                </a:solidFill>
                <a:latin typeface="Times New Roman" panose="02020603050405020304" pitchFamily="18" charset="0"/>
              </a:rPr>
              <a:t>一、欧洲货币市场和欧洲银行</a:t>
            </a:r>
          </a:p>
          <a:p>
            <a:r>
              <a:rPr lang="en-US" altLang="zh-CN" sz="2700" dirty="0">
                <a:solidFill>
                  <a:srgbClr val="FF0000"/>
                </a:solidFill>
                <a:latin typeface="Times New Roman" panose="02020603050405020304" pitchFamily="18" charset="0"/>
              </a:rPr>
              <a:t>1.</a:t>
            </a:r>
            <a:r>
              <a:rPr lang="zh-CN" altLang="en-US" sz="2700" dirty="0">
                <a:solidFill>
                  <a:srgbClr val="FF0000"/>
                </a:solidFill>
                <a:latin typeface="Times New Roman" panose="02020603050405020304" pitchFamily="18" charset="0"/>
              </a:rPr>
              <a:t>欧洲货币市场</a:t>
            </a:r>
          </a:p>
          <a:p>
            <a:r>
              <a:rPr lang="zh-CN" altLang="en-US" dirty="0">
                <a:latin typeface="Times New Roman" panose="02020603050405020304" pitchFamily="18" charset="0"/>
              </a:rPr>
              <a:t>      又称境外货币市场，是指在货币发行国境外进行的该国货币存储、交易与贷放的市场。即集存于伦敦或其他金融中心的境外美元或其他境外货币，用于国际借贷的国际资金市场。</a:t>
            </a:r>
          </a:p>
        </p:txBody>
      </p:sp>
      <p:sp>
        <p:nvSpPr>
          <p:cNvPr id="85003" name="文本框 85002"/>
          <p:cNvSpPr txBox="1"/>
          <p:nvPr/>
        </p:nvSpPr>
        <p:spPr>
          <a:xfrm>
            <a:off x="2249875" y="303663"/>
            <a:ext cx="4104803" cy="506730"/>
          </a:xfrm>
          <a:prstGeom prst="rect">
            <a:avLst/>
          </a:prstGeom>
          <a:noFill/>
          <a:ln w="9525">
            <a:noFill/>
          </a:ln>
        </p:spPr>
        <p:txBody>
          <a:bodyPr>
            <a:spAutoFit/>
          </a:bodyPr>
          <a:lstStyle/>
          <a:p>
            <a:pPr>
              <a:spcBef>
                <a:spcPct val="50000"/>
              </a:spcBef>
            </a:pPr>
            <a:r>
              <a:rPr lang="en-US" altLang="zh-CN" sz="2700" dirty="0">
                <a:solidFill>
                  <a:srgbClr val="FFFF00"/>
                </a:solidFill>
                <a:latin typeface="Times New Roman" panose="02020603050405020304" pitchFamily="18" charset="0"/>
              </a:rPr>
              <a:t>  </a:t>
            </a:r>
            <a:r>
              <a:rPr lang="zh-CN" altLang="en-US" sz="2700" dirty="0">
                <a:solidFill>
                  <a:srgbClr val="FFFF00"/>
                </a:solidFill>
                <a:latin typeface="Times New Roman" panose="02020603050405020304" pitchFamily="18" charset="0"/>
              </a:rPr>
              <a:t>第四节  离岸金融市场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5001">
                                            <p:txEl>
                                              <p:pRg st="0" end="0"/>
                                            </p:txEl>
                                          </p:spTgt>
                                        </p:tgtEl>
                                        <p:attrNameLst>
                                          <p:attrName>style.visibility</p:attrName>
                                        </p:attrNameLst>
                                      </p:cBhvr>
                                      <p:to>
                                        <p:strVal val="visible"/>
                                      </p:to>
                                    </p:set>
                                    <p:anim calcmode="lin" valueType="num">
                                      <p:cBhvr additive="base">
                                        <p:cTn id="7" dur="500" fill="hold"/>
                                        <p:tgtEl>
                                          <p:spTgt spid="8500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500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5001">
                                            <p:txEl>
                                              <p:pRg st="1" end="1"/>
                                            </p:txEl>
                                          </p:spTgt>
                                        </p:tgtEl>
                                        <p:attrNameLst>
                                          <p:attrName>style.visibility</p:attrName>
                                        </p:attrNameLst>
                                      </p:cBhvr>
                                      <p:to>
                                        <p:strVal val="visible"/>
                                      </p:to>
                                    </p:set>
                                    <p:anim calcmode="lin" valueType="num">
                                      <p:cBhvr additive="base">
                                        <p:cTn id="13" dur="500" fill="hold"/>
                                        <p:tgtEl>
                                          <p:spTgt spid="8500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500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5001">
                                            <p:txEl>
                                              <p:pRg st="2" end="2"/>
                                            </p:txEl>
                                          </p:spTgt>
                                        </p:tgtEl>
                                        <p:attrNameLst>
                                          <p:attrName>style.visibility</p:attrName>
                                        </p:attrNameLst>
                                      </p:cBhvr>
                                      <p:to>
                                        <p:strVal val="visible"/>
                                      </p:to>
                                    </p:set>
                                    <p:anim calcmode="lin" valueType="num">
                                      <p:cBhvr additive="base">
                                        <p:cTn id="19" dur="500" fill="hold"/>
                                        <p:tgtEl>
                                          <p:spTgt spid="8500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500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33</a:t>
            </a:fld>
            <a:endParaRPr lang="zh-CN" altLang="en-US" sz="1050" dirty="0">
              <a:latin typeface="Times New Roman" panose="02020603050405020304" pitchFamily="18" charset="0"/>
            </a:endParaRPr>
          </a:p>
        </p:txBody>
      </p:sp>
      <p:sp>
        <p:nvSpPr>
          <p:cNvPr id="77828" name="文本框 77827"/>
          <p:cNvSpPr txBox="1"/>
          <p:nvPr/>
        </p:nvSpPr>
        <p:spPr>
          <a:xfrm>
            <a:off x="2141220" y="627380"/>
            <a:ext cx="6316980" cy="3969385"/>
          </a:xfrm>
          <a:prstGeom prst="rect">
            <a:avLst/>
          </a:prstGeom>
          <a:noFill/>
          <a:ln w="9525">
            <a:noFill/>
          </a:ln>
        </p:spPr>
        <p:txBody>
          <a:bodyPr wrap="square">
            <a:spAutoFit/>
          </a:bodyPr>
          <a:lstStyle/>
          <a:p>
            <a:r>
              <a:rPr lang="zh-CN" altLang="en-US" sz="2100" dirty="0">
                <a:latin typeface="Times New Roman" panose="02020603050405020304" pitchFamily="18" charset="0"/>
              </a:rPr>
              <a:t>离岸货币市场的类型：</a:t>
            </a:r>
          </a:p>
          <a:p>
            <a:r>
              <a:rPr lang="en-US" altLang="zh-CN" sz="2100">
                <a:solidFill>
                  <a:srgbClr val="FF3300"/>
                </a:solidFill>
                <a:latin typeface="Times New Roman" panose="02020603050405020304" pitchFamily="18" charset="0"/>
              </a:rPr>
              <a:t>1</a:t>
            </a:r>
            <a:r>
              <a:rPr lang="zh-CN" altLang="en-US" sz="2100" dirty="0">
                <a:solidFill>
                  <a:srgbClr val="FF3300"/>
                </a:solidFill>
                <a:latin typeface="Times New Roman" panose="02020603050405020304" pitchFamily="18" charset="0"/>
              </a:rPr>
              <a:t>）伦敦型：</a:t>
            </a:r>
            <a:r>
              <a:rPr lang="zh-CN" altLang="en-US" sz="2100" dirty="0">
                <a:latin typeface="Times New Roman" panose="02020603050405020304" pitchFamily="18" charset="0"/>
              </a:rPr>
              <a:t>属于“自然形成”的市场。伦敦离岸市场始于</a:t>
            </a:r>
            <a:r>
              <a:rPr lang="en-US" altLang="zh-CN" sz="2100">
                <a:latin typeface="Times New Roman" panose="02020603050405020304" pitchFamily="18" charset="0"/>
              </a:rPr>
              <a:t>50</a:t>
            </a:r>
            <a:r>
              <a:rPr lang="zh-CN" altLang="en-US" sz="2100" dirty="0">
                <a:latin typeface="Times New Roman" panose="02020603050405020304" pitchFamily="18" charset="0"/>
              </a:rPr>
              <a:t>年代末，它既经营银行业务，也经营证券业务。非居民除获准自由经营各项外汇、金融业务外，其吸收的存款也不需缴纳法定准备金。过去，这类市场业务因受外汇管制等限制，而与国内业务截然分开，但自从</a:t>
            </a:r>
            <a:r>
              <a:rPr lang="en-US" altLang="zh-CN" sz="2100">
                <a:latin typeface="Times New Roman" panose="02020603050405020304" pitchFamily="18" charset="0"/>
              </a:rPr>
              <a:t>1979</a:t>
            </a:r>
            <a:r>
              <a:rPr lang="zh-CN" altLang="en-US" sz="2100" dirty="0">
                <a:latin typeface="Times New Roman" panose="02020603050405020304" pitchFamily="18" charset="0"/>
              </a:rPr>
              <a:t>年</a:t>
            </a:r>
            <a:r>
              <a:rPr lang="en-US" altLang="zh-CN" sz="2100">
                <a:latin typeface="Times New Roman" panose="02020603050405020304" pitchFamily="18" charset="0"/>
              </a:rPr>
              <a:t>10</a:t>
            </a:r>
            <a:r>
              <a:rPr lang="zh-CN" altLang="en-US" sz="2100" dirty="0">
                <a:latin typeface="Times New Roman" panose="02020603050405020304" pitchFamily="18" charset="0"/>
              </a:rPr>
              <a:t>月外汇管制取消后，对外汇金融业务的管理与国内金融业务同等对待，“离岸”本身的含义便发生了变异，伦敦离岸市场实际上已经成为兼具境内和离岸业务的“内外一体式”金融市场。香港自从</a:t>
            </a:r>
            <a:r>
              <a:rPr lang="en-US" altLang="zh-CN" sz="2100">
                <a:latin typeface="Times New Roman" panose="02020603050405020304" pitchFamily="18" charset="0"/>
              </a:rPr>
              <a:t>1972</a:t>
            </a:r>
            <a:r>
              <a:rPr lang="zh-CN" altLang="en-US" sz="2100" dirty="0">
                <a:latin typeface="Times New Roman" panose="02020603050405020304" pitchFamily="18" charset="0"/>
              </a:rPr>
              <a:t>年废除外汇管制后，也逐渐演变成亚太地区一个主要的伦敦型离岸市场。 </a:t>
            </a:r>
          </a:p>
        </p:txBody>
      </p:sp>
      <p:pic>
        <p:nvPicPr>
          <p:cNvPr id="77829" name="文本占位符 77828" descr="背景二"/>
          <p:cNvPicPr>
            <a:picLocks noGrp="1" noChangeAspect="1"/>
          </p:cNvPicPr>
          <p:nvPr>
            <p:ph type="body" idx="1"/>
          </p:nvPr>
        </p:nvPicPr>
        <p:blipFill>
          <a:blip r:embed="rId2"/>
          <a:srcRect t="25125"/>
          <a:stretch>
            <a:fillRect/>
          </a:stretch>
        </p:blipFill>
        <p:spPr>
          <a:xfrm>
            <a:off x="1142400" y="0"/>
            <a:ext cx="999110" cy="5144400"/>
          </a:xfrm>
        </p:spPr>
      </p:pic>
      <p:pic>
        <p:nvPicPr>
          <p:cNvPr id="77830" name="图片 77829" descr="背景一"/>
          <p:cNvPicPr>
            <a:picLocks noChangeAspect="1"/>
          </p:cNvPicPr>
          <p:nvPr/>
        </p:nvPicPr>
        <p:blipFill>
          <a:blip r:embed="rId3"/>
          <a:stretch>
            <a:fillRect/>
          </a:stretch>
        </p:blipFill>
        <p:spPr>
          <a:xfrm>
            <a:off x="2140585" y="0"/>
            <a:ext cx="6191885" cy="627380"/>
          </a:xfrm>
          <a:prstGeom prst="rect">
            <a:avLst/>
          </a:prstGeom>
          <a:noFill/>
          <a:ln w="9525">
            <a:no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34</a:t>
            </a:fld>
            <a:endParaRPr lang="zh-CN" altLang="en-US" sz="1050" dirty="0">
              <a:latin typeface="Times New Roman" panose="02020603050405020304" pitchFamily="18" charset="0"/>
            </a:endParaRPr>
          </a:p>
        </p:txBody>
      </p:sp>
      <p:sp>
        <p:nvSpPr>
          <p:cNvPr id="379907" name="文本占位符 379906"/>
          <p:cNvSpPr>
            <a:spLocks noGrp="1"/>
          </p:cNvSpPr>
          <p:nvPr>
            <p:ph type="body" idx="1"/>
          </p:nvPr>
        </p:nvSpPr>
        <p:spPr>
          <a:xfrm>
            <a:off x="2171065" y="627380"/>
            <a:ext cx="6482715" cy="4516755"/>
          </a:xfrm>
        </p:spPr>
        <p:txBody>
          <a:bodyPr/>
          <a:lstStyle/>
          <a:p>
            <a:pPr>
              <a:lnSpc>
                <a:spcPct val="90000"/>
              </a:lnSpc>
              <a:buNone/>
            </a:pPr>
            <a:r>
              <a:rPr lang="en-US" altLang="zh-CN" sz="2100" b="1">
                <a:solidFill>
                  <a:srgbClr val="FF3300"/>
                </a:solidFill>
              </a:rPr>
              <a:t>2</a:t>
            </a:r>
            <a:r>
              <a:rPr lang="zh-CN" altLang="en-US" sz="2100" b="1" dirty="0">
                <a:solidFill>
                  <a:srgbClr val="FF3300"/>
                </a:solidFill>
              </a:rPr>
              <a:t>）纽约型：</a:t>
            </a:r>
          </a:p>
          <a:p>
            <a:pPr>
              <a:lnSpc>
                <a:spcPct val="90000"/>
              </a:lnSpc>
              <a:buNone/>
            </a:pPr>
            <a:r>
              <a:rPr lang="zh-CN" altLang="en-US" sz="2100" dirty="0"/>
              <a:t>        </a:t>
            </a:r>
            <a:r>
              <a:rPr lang="zh-CN" altLang="en-US" sz="2100" b="1" dirty="0"/>
              <a:t>最大特点在于“人为创设”和“内外分离”，而且没有证券买卖。</a:t>
            </a:r>
            <a:r>
              <a:rPr lang="en-US" altLang="zh-CN" sz="2100" b="1"/>
              <a:t>1981</a:t>
            </a:r>
            <a:r>
              <a:rPr lang="zh-CN" altLang="en-US" sz="2100" b="1" dirty="0"/>
              <a:t>年</a:t>
            </a:r>
            <a:r>
              <a:rPr lang="en-US" altLang="zh-CN" sz="2100" b="1"/>
              <a:t>12</a:t>
            </a:r>
            <a:r>
              <a:rPr lang="zh-CN" altLang="en-US" sz="2100" b="1" dirty="0"/>
              <a:t>月，美国联邦储备委员会同意设立国际银行业设施之后，纽约离岸金融业务迅速发展。它的主要交易对象是非居民。筹资只能吸收外国居民、外国银行和公司的存款，但开办国际银行业设施的不限于外国银行，任何美国的存款机构、外国银行在美分行皆可申请开办。存款不受美国国内银行法规关于准备金比率和存款比率的限制。贷款必须在美国境外使用。该“设施”可使用包括美元在内的任何一种货币计价。该离岸市场主要交易货币也是欧洲美元，所以纽约离岸市场以本国货币作为主要交易货币。</a:t>
            </a:r>
            <a:r>
              <a:rPr lang="en-US" altLang="zh-CN" sz="2100" b="1"/>
              <a:t>1986</a:t>
            </a:r>
            <a:r>
              <a:rPr lang="zh-CN" altLang="en-US" sz="2100" b="1" dirty="0"/>
              <a:t>年开放的东京离岸市场也属这一类型。</a:t>
            </a:r>
            <a:r>
              <a:rPr lang="zh-CN" altLang="en-US" sz="1800" b="1" dirty="0"/>
              <a:t> </a:t>
            </a:r>
          </a:p>
        </p:txBody>
      </p:sp>
      <p:pic>
        <p:nvPicPr>
          <p:cNvPr id="379908" name="图片 379907" descr="背景二"/>
          <p:cNvPicPr>
            <a:picLocks noChangeAspect="1"/>
          </p:cNvPicPr>
          <p:nvPr/>
        </p:nvPicPr>
        <p:blipFill>
          <a:blip r:embed="rId2"/>
          <a:srcRect t="25125"/>
          <a:stretch>
            <a:fillRect/>
          </a:stretch>
        </p:blipFill>
        <p:spPr>
          <a:xfrm>
            <a:off x="1142400" y="0"/>
            <a:ext cx="999110" cy="5144400"/>
          </a:xfrm>
          <a:prstGeom prst="rect">
            <a:avLst/>
          </a:prstGeom>
          <a:noFill/>
          <a:ln w="9525">
            <a:noFill/>
          </a:ln>
        </p:spPr>
      </p:pic>
      <p:pic>
        <p:nvPicPr>
          <p:cNvPr id="379909" name="图片 379908" descr="背景一"/>
          <p:cNvPicPr>
            <a:picLocks noChangeAspect="1"/>
          </p:cNvPicPr>
          <p:nvPr/>
        </p:nvPicPr>
        <p:blipFill>
          <a:blip r:embed="rId3"/>
          <a:stretch>
            <a:fillRect/>
          </a:stretch>
        </p:blipFill>
        <p:spPr>
          <a:xfrm>
            <a:off x="2141220" y="0"/>
            <a:ext cx="6316345" cy="62738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35</a:t>
            </a:fld>
            <a:endParaRPr lang="zh-CN" altLang="en-US" sz="1050" dirty="0">
              <a:latin typeface="Times New Roman" panose="02020603050405020304" pitchFamily="18" charset="0"/>
            </a:endParaRPr>
          </a:p>
        </p:txBody>
      </p:sp>
      <p:sp>
        <p:nvSpPr>
          <p:cNvPr id="380931" name="文本占位符 380930"/>
          <p:cNvSpPr>
            <a:spLocks noGrp="1"/>
          </p:cNvSpPr>
          <p:nvPr>
            <p:ph type="body" idx="1"/>
          </p:nvPr>
        </p:nvSpPr>
        <p:spPr>
          <a:xfrm>
            <a:off x="2171065" y="681355"/>
            <a:ext cx="6345555" cy="3456940"/>
          </a:xfrm>
        </p:spPr>
        <p:txBody>
          <a:bodyPr/>
          <a:lstStyle/>
          <a:p>
            <a:pPr>
              <a:buNone/>
            </a:pPr>
            <a:r>
              <a:rPr lang="en-US" altLang="zh-CN" sz="2100" b="1">
                <a:solidFill>
                  <a:srgbClr val="FF3300"/>
                </a:solidFill>
              </a:rPr>
              <a:t>3</a:t>
            </a:r>
            <a:r>
              <a:rPr lang="zh-CN" altLang="en-US" sz="2100" b="1" dirty="0">
                <a:solidFill>
                  <a:srgbClr val="FF3300"/>
                </a:solidFill>
              </a:rPr>
              <a:t>）巴哈马型：</a:t>
            </a:r>
          </a:p>
          <a:p>
            <a:r>
              <a:rPr lang="zh-CN" altLang="en-US" sz="2100" dirty="0"/>
              <a:t>　　</a:t>
            </a:r>
            <a:r>
              <a:rPr lang="zh-CN" altLang="en-US" sz="2100" b="1" dirty="0"/>
              <a:t>只有记账而没有实质性业务的离岸金融中心，又称“逃税型”离岸市场，这类市场实际上是“逃税港”。</a:t>
            </a:r>
          </a:p>
          <a:p>
            <a:r>
              <a:rPr lang="zh-CN" altLang="en-US" sz="2100" b="1" dirty="0"/>
              <a:t>   由于在某些国家或地区开展金融业务可以逃避银行利润税及营业税等，同时在这些地方开办分行的成本与费用也远较伦敦低，所以离岸金融市场纷纷在这些地方开辟。开曼群岛和巴林等地皆属此类。 </a:t>
            </a:r>
          </a:p>
        </p:txBody>
      </p:sp>
      <p:pic>
        <p:nvPicPr>
          <p:cNvPr id="380932" name="图片 380931" descr="背景二"/>
          <p:cNvPicPr>
            <a:picLocks noChangeAspect="1"/>
          </p:cNvPicPr>
          <p:nvPr/>
        </p:nvPicPr>
        <p:blipFill>
          <a:blip r:embed="rId2"/>
          <a:srcRect t="25125"/>
          <a:stretch>
            <a:fillRect/>
          </a:stretch>
        </p:blipFill>
        <p:spPr>
          <a:xfrm>
            <a:off x="1142400" y="0"/>
            <a:ext cx="999110" cy="5144400"/>
          </a:xfrm>
          <a:prstGeom prst="rect">
            <a:avLst/>
          </a:prstGeom>
          <a:noFill/>
          <a:ln w="9525">
            <a:noFill/>
          </a:ln>
        </p:spPr>
      </p:pic>
      <p:pic>
        <p:nvPicPr>
          <p:cNvPr id="380933" name="图片 380932" descr="背景一"/>
          <p:cNvPicPr>
            <a:picLocks noChangeAspect="1"/>
          </p:cNvPicPr>
          <p:nvPr/>
        </p:nvPicPr>
        <p:blipFill>
          <a:blip r:embed="rId3"/>
          <a:stretch>
            <a:fillRect/>
          </a:stretch>
        </p:blipFill>
        <p:spPr>
          <a:xfrm>
            <a:off x="2141220" y="0"/>
            <a:ext cx="6179820" cy="627380"/>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36</a:t>
            </a:fld>
            <a:endParaRPr lang="zh-CN" altLang="en-US" sz="1050" dirty="0">
              <a:latin typeface="Times New Roman" panose="02020603050405020304" pitchFamily="18" charset="0"/>
            </a:endParaRPr>
          </a:p>
        </p:txBody>
      </p:sp>
      <p:sp>
        <p:nvSpPr>
          <p:cNvPr id="378883" name="文本占位符 378882"/>
          <p:cNvSpPr>
            <a:spLocks noGrp="1"/>
          </p:cNvSpPr>
          <p:nvPr>
            <p:ph type="body" idx="1"/>
          </p:nvPr>
        </p:nvSpPr>
        <p:spPr>
          <a:xfrm>
            <a:off x="2171065" y="1059815"/>
            <a:ext cx="6209030" cy="3780790"/>
          </a:xfrm>
        </p:spPr>
        <p:txBody>
          <a:bodyPr/>
          <a:lstStyle/>
          <a:p>
            <a:pPr>
              <a:buNone/>
            </a:pPr>
            <a:r>
              <a:rPr lang="zh-CN" altLang="en-US" b="1" dirty="0">
                <a:latin typeface="宋体" panose="02010600030101010101" pitchFamily="2" charset="-122"/>
              </a:rPr>
              <a:t>按业务性质分，离岸金融中心可分为</a:t>
            </a:r>
            <a:r>
              <a:rPr lang="zh-CN" altLang="en-US" b="1" dirty="0">
                <a:solidFill>
                  <a:schemeClr val="accent2"/>
                </a:solidFill>
                <a:latin typeface="宋体" panose="02010600030101010101" pitchFamily="2" charset="-122"/>
              </a:rPr>
              <a:t>功能性中心和名义中心。</a:t>
            </a:r>
          </a:p>
          <a:p>
            <a:r>
              <a:rPr lang="zh-CN" altLang="en-US" b="1" dirty="0">
                <a:solidFill>
                  <a:schemeClr val="accent2"/>
                </a:solidFill>
                <a:latin typeface="宋体" panose="02010600030101010101" pitchFamily="2" charset="-122"/>
              </a:rPr>
              <a:t>功能性中心</a:t>
            </a:r>
            <a:r>
              <a:rPr lang="zh-CN" altLang="en-US" b="1" dirty="0">
                <a:latin typeface="宋体" panose="02010600030101010101" pitchFamily="2" charset="-122"/>
              </a:rPr>
              <a:t>是指从事欧洲货币金融业务的金融中心，如吸收非居民存款，向非居民发放贷款，发行境外货币债券等；伦敦型和纽约型皆属于此类型。</a:t>
            </a:r>
          </a:p>
          <a:p>
            <a:r>
              <a:rPr lang="zh-CN" altLang="en-US" b="1" dirty="0">
                <a:solidFill>
                  <a:schemeClr val="accent2"/>
                </a:solidFill>
                <a:latin typeface="宋体" panose="02010600030101010101" pitchFamily="2" charset="-122"/>
              </a:rPr>
              <a:t>名义中心</a:t>
            </a:r>
            <a:r>
              <a:rPr lang="zh-CN" altLang="en-US" b="1" dirty="0">
                <a:latin typeface="宋体" panose="02010600030101010101" pitchFamily="2" charset="-122"/>
              </a:rPr>
              <a:t>指集中了为避税目的而设置的空壳银行的所在地，只做账务的划转；避税港型属于此类型。</a:t>
            </a:r>
          </a:p>
          <a:p>
            <a:endParaRPr lang="zh-CN" altLang="en-US" dirty="0"/>
          </a:p>
        </p:txBody>
      </p:sp>
      <p:pic>
        <p:nvPicPr>
          <p:cNvPr id="378884" name="图片 378883" descr="背景一"/>
          <p:cNvPicPr>
            <a:picLocks noChangeAspect="1"/>
          </p:cNvPicPr>
          <p:nvPr/>
        </p:nvPicPr>
        <p:blipFill>
          <a:blip r:embed="rId2"/>
          <a:stretch>
            <a:fillRect/>
          </a:stretch>
        </p:blipFill>
        <p:spPr>
          <a:xfrm>
            <a:off x="2171065" y="0"/>
            <a:ext cx="6057900" cy="1006475"/>
          </a:xfrm>
          <a:prstGeom prst="rect">
            <a:avLst/>
          </a:prstGeom>
          <a:noFill/>
          <a:ln w="9525">
            <a:noFill/>
          </a:ln>
        </p:spPr>
      </p:pic>
      <p:pic>
        <p:nvPicPr>
          <p:cNvPr id="378885" name="图片 378884"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37</a:t>
            </a:fld>
            <a:endParaRPr lang="zh-CN" altLang="en-US" sz="1050" dirty="0">
              <a:latin typeface="Times New Roman" panose="02020603050405020304" pitchFamily="18" charset="0"/>
            </a:endParaRPr>
          </a:p>
        </p:txBody>
      </p:sp>
      <p:sp>
        <p:nvSpPr>
          <p:cNvPr id="382979" name="文本占位符 382978"/>
          <p:cNvSpPr>
            <a:spLocks noGrp="1"/>
          </p:cNvSpPr>
          <p:nvPr>
            <p:ph type="body" idx="1"/>
          </p:nvPr>
        </p:nvSpPr>
        <p:spPr>
          <a:xfrm>
            <a:off x="2171280" y="1006255"/>
            <a:ext cx="5830320" cy="3834483"/>
          </a:xfrm>
        </p:spPr>
        <p:txBody>
          <a:bodyPr/>
          <a:lstStyle/>
          <a:p>
            <a:r>
              <a:rPr lang="zh-CN" altLang="en-US" b="1" dirty="0">
                <a:solidFill>
                  <a:schemeClr val="accent2"/>
                </a:solidFill>
                <a:latin typeface="宋体" panose="02010600030101010101" pitchFamily="2" charset="-122"/>
              </a:rPr>
              <a:t>二、欧洲货币市场的起源和发展</a:t>
            </a:r>
          </a:p>
          <a:p>
            <a:r>
              <a:rPr lang="en-US" altLang="zh-CN" b="1">
                <a:solidFill>
                  <a:schemeClr val="accent2"/>
                </a:solidFill>
                <a:latin typeface="宋体" panose="02010600030101010101" pitchFamily="2" charset="-122"/>
              </a:rPr>
              <a:t>1.</a:t>
            </a:r>
            <a:r>
              <a:rPr lang="zh-CN" altLang="en-US" b="1" dirty="0">
                <a:solidFill>
                  <a:schemeClr val="accent2"/>
                </a:solidFill>
                <a:latin typeface="宋体" panose="02010600030101010101" pitchFamily="2" charset="-122"/>
              </a:rPr>
              <a:t>欧洲货币市场产生的原因</a:t>
            </a:r>
          </a:p>
          <a:p>
            <a:r>
              <a:rPr lang="zh-CN" altLang="en-US" b="1" dirty="0">
                <a:latin typeface="宋体" panose="02010600030101010101" pitchFamily="2" charset="-122"/>
              </a:rPr>
              <a:t>   欧洲货币市场产生的</a:t>
            </a:r>
            <a:r>
              <a:rPr lang="zh-CN" altLang="en-US" b="1" dirty="0">
                <a:solidFill>
                  <a:srgbClr val="0000FF"/>
                </a:solidFill>
                <a:latin typeface="宋体" panose="02010600030101010101" pitchFamily="2" charset="-122"/>
              </a:rPr>
              <a:t>直接原因</a:t>
            </a:r>
            <a:r>
              <a:rPr lang="zh-CN" altLang="en-US" b="1" dirty="0">
                <a:latin typeface="宋体" panose="02010600030101010101" pitchFamily="2" charset="-122"/>
              </a:rPr>
              <a:t>是美国在</a:t>
            </a:r>
            <a:r>
              <a:rPr lang="en-US" altLang="zh-CN" b="1">
                <a:latin typeface="宋体" panose="02010600030101010101" pitchFamily="2" charset="-122"/>
              </a:rPr>
              <a:t>20</a:t>
            </a:r>
            <a:r>
              <a:rPr lang="zh-CN" altLang="en-US" b="1" dirty="0">
                <a:latin typeface="宋体" panose="02010600030101010101" pitchFamily="2" charset="-122"/>
              </a:rPr>
              <a:t>世纪</a:t>
            </a:r>
            <a:r>
              <a:rPr lang="en-US" altLang="zh-CN" b="1">
                <a:latin typeface="宋体" panose="02010600030101010101" pitchFamily="2" charset="-122"/>
              </a:rPr>
              <a:t>50</a:t>
            </a:r>
            <a:r>
              <a:rPr lang="zh-CN" altLang="en-US" b="1" dirty="0">
                <a:latin typeface="宋体" panose="02010600030101010101" pitchFamily="2" charset="-122"/>
              </a:rPr>
              <a:t>年代初采取金融管制措施及美国的世界扩张政策。</a:t>
            </a:r>
          </a:p>
          <a:p>
            <a:r>
              <a:rPr lang="zh-CN" altLang="en-US" b="1" dirty="0">
                <a:latin typeface="宋体" panose="02010600030101010101" pitchFamily="2" charset="-122"/>
              </a:rPr>
              <a:t>   欧洲货币市场产生的</a:t>
            </a:r>
            <a:r>
              <a:rPr lang="zh-CN" altLang="en-US" b="1" dirty="0">
                <a:solidFill>
                  <a:srgbClr val="0000FF"/>
                </a:solidFill>
                <a:latin typeface="宋体" panose="02010600030101010101" pitchFamily="2" charset="-122"/>
              </a:rPr>
              <a:t>根本原因</a:t>
            </a:r>
            <a:r>
              <a:rPr lang="zh-CN" altLang="en-US" b="1" dirty="0">
                <a:latin typeface="宋体" panose="02010600030101010101" pitchFamily="2" charset="-122"/>
              </a:rPr>
              <a:t>是西方主要发达国家对外汇管制的放松与国际金融一体化程度的提高。</a:t>
            </a:r>
          </a:p>
          <a:p>
            <a:endParaRPr lang="zh-CN" altLang="en-US" dirty="0"/>
          </a:p>
        </p:txBody>
      </p:sp>
      <p:pic>
        <p:nvPicPr>
          <p:cNvPr id="382980" name="图片 382979" descr="背景一"/>
          <p:cNvPicPr>
            <a:picLocks noChangeAspect="1"/>
          </p:cNvPicPr>
          <p:nvPr/>
        </p:nvPicPr>
        <p:blipFill>
          <a:blip r:embed="rId2"/>
          <a:stretch>
            <a:fillRect/>
          </a:stretch>
        </p:blipFill>
        <p:spPr>
          <a:xfrm>
            <a:off x="2171280" y="0"/>
            <a:ext cx="5830320" cy="1006255"/>
          </a:xfrm>
          <a:prstGeom prst="rect">
            <a:avLst/>
          </a:prstGeom>
          <a:noFill/>
          <a:ln w="9525">
            <a:noFill/>
          </a:ln>
        </p:spPr>
      </p:pic>
      <p:pic>
        <p:nvPicPr>
          <p:cNvPr id="382981" name="图片 382980"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38</a:t>
            </a:fld>
            <a:endParaRPr lang="zh-CN" altLang="en-US" sz="1050" dirty="0">
              <a:latin typeface="Times New Roman" panose="02020603050405020304" pitchFamily="18" charset="0"/>
            </a:endParaRPr>
          </a:p>
        </p:txBody>
      </p:sp>
      <p:sp>
        <p:nvSpPr>
          <p:cNvPr id="384003" name="文本占位符 384002"/>
          <p:cNvSpPr>
            <a:spLocks noGrp="1"/>
          </p:cNvSpPr>
          <p:nvPr>
            <p:ph type="body" idx="1"/>
          </p:nvPr>
        </p:nvSpPr>
        <p:spPr>
          <a:xfrm>
            <a:off x="2171280" y="1006255"/>
            <a:ext cx="5830320" cy="3726117"/>
          </a:xfrm>
        </p:spPr>
        <p:txBody>
          <a:bodyPr/>
          <a:lstStyle/>
          <a:p>
            <a:pPr>
              <a:buNone/>
            </a:pPr>
            <a:r>
              <a:rPr lang="en-US" altLang="zh-CN" b="1">
                <a:solidFill>
                  <a:schemeClr val="accent2"/>
                </a:solidFill>
              </a:rPr>
              <a:t>2.</a:t>
            </a:r>
            <a:r>
              <a:rPr lang="zh-CN" altLang="en-US" b="1" dirty="0">
                <a:solidFill>
                  <a:schemeClr val="accent2"/>
                </a:solidFill>
              </a:rPr>
              <a:t>欧洲货币市场迅速发展的原因</a:t>
            </a:r>
          </a:p>
          <a:p>
            <a:pPr>
              <a:buNone/>
            </a:pPr>
            <a:r>
              <a:rPr lang="en-US" altLang="zh-CN" b="1"/>
              <a:t>1</a:t>
            </a:r>
            <a:r>
              <a:rPr lang="zh-CN" altLang="en-US" b="1" dirty="0"/>
              <a:t>）美国国际收支逆差是欧洲美元迅速增长的根本原因。</a:t>
            </a:r>
          </a:p>
          <a:p>
            <a:pPr>
              <a:buNone/>
            </a:pPr>
            <a:r>
              <a:rPr lang="en-US" altLang="zh-CN" b="1"/>
              <a:t>2</a:t>
            </a:r>
            <a:r>
              <a:rPr lang="zh-CN" altLang="en-US" b="1" dirty="0"/>
              <a:t>）美国国内政策促进了美元外流</a:t>
            </a:r>
          </a:p>
          <a:p>
            <a:pPr>
              <a:buNone/>
            </a:pPr>
            <a:r>
              <a:rPr lang="zh-CN" altLang="en-US" b="1" dirty="0"/>
              <a:t>   </a:t>
            </a:r>
            <a:r>
              <a:rPr lang="en-US" altLang="zh-CN" b="1"/>
              <a:t>1963</a:t>
            </a:r>
            <a:r>
              <a:rPr lang="zh-CN" altLang="en-US" b="1" dirty="0"/>
              <a:t>年</a:t>
            </a:r>
            <a:r>
              <a:rPr lang="en-US" altLang="zh-CN" b="1"/>
              <a:t>---</a:t>
            </a:r>
            <a:r>
              <a:rPr lang="zh-CN" altLang="en-US" b="1" dirty="0"/>
              <a:t>利息平衡税；</a:t>
            </a:r>
          </a:p>
          <a:p>
            <a:pPr>
              <a:buNone/>
            </a:pPr>
            <a:r>
              <a:rPr lang="zh-CN" altLang="en-US" b="1" dirty="0"/>
              <a:t>   </a:t>
            </a:r>
            <a:r>
              <a:rPr lang="en-US" altLang="zh-CN" b="1"/>
              <a:t>1968</a:t>
            </a:r>
            <a:r>
              <a:rPr lang="zh-CN" altLang="en-US" b="1" dirty="0"/>
              <a:t>年</a:t>
            </a:r>
            <a:r>
              <a:rPr lang="en-US" altLang="zh-CN" b="1"/>
              <a:t>---</a:t>
            </a:r>
            <a:r>
              <a:rPr lang="zh-CN" altLang="en-US" b="1" dirty="0"/>
              <a:t>自愿限制对外贷款指导方针</a:t>
            </a:r>
          </a:p>
          <a:p>
            <a:pPr>
              <a:buNone/>
            </a:pPr>
            <a:r>
              <a:rPr lang="en-US" altLang="zh-CN" b="1"/>
              <a:t>3</a:t>
            </a:r>
            <a:r>
              <a:rPr lang="zh-CN" altLang="en-US" b="1" dirty="0"/>
              <a:t>）西欧国家的贷款政策促进了欧洲货币市场的形成并为其顺利发展铺平了道路。</a:t>
            </a:r>
          </a:p>
        </p:txBody>
      </p:sp>
      <p:pic>
        <p:nvPicPr>
          <p:cNvPr id="384006" name="图片 384005" descr="背景一"/>
          <p:cNvPicPr>
            <a:picLocks noChangeAspect="1"/>
          </p:cNvPicPr>
          <p:nvPr/>
        </p:nvPicPr>
        <p:blipFill>
          <a:blip r:embed="rId2"/>
          <a:stretch>
            <a:fillRect/>
          </a:stretch>
        </p:blipFill>
        <p:spPr>
          <a:xfrm>
            <a:off x="2171280" y="0"/>
            <a:ext cx="5830320" cy="1006255"/>
          </a:xfrm>
          <a:prstGeom prst="rect">
            <a:avLst/>
          </a:prstGeom>
          <a:noFill/>
          <a:ln w="9525">
            <a:noFill/>
          </a:ln>
        </p:spPr>
      </p:pic>
      <p:pic>
        <p:nvPicPr>
          <p:cNvPr id="384007" name="图片 384006"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39</a:t>
            </a:fld>
            <a:endParaRPr lang="zh-CN" altLang="en-US" sz="1050" dirty="0">
              <a:latin typeface="Times New Roman" panose="02020603050405020304" pitchFamily="18" charset="0"/>
            </a:endParaRPr>
          </a:p>
        </p:txBody>
      </p:sp>
      <p:sp>
        <p:nvSpPr>
          <p:cNvPr id="385027" name="文本占位符 385026"/>
          <p:cNvSpPr>
            <a:spLocks noGrp="1"/>
          </p:cNvSpPr>
          <p:nvPr>
            <p:ph type="body" idx="1"/>
          </p:nvPr>
        </p:nvSpPr>
        <p:spPr>
          <a:xfrm>
            <a:off x="2171280" y="1059842"/>
            <a:ext cx="5830320" cy="3727308"/>
          </a:xfrm>
        </p:spPr>
        <p:txBody>
          <a:bodyPr/>
          <a:lstStyle/>
          <a:p>
            <a:r>
              <a:rPr lang="zh-CN" altLang="en-US" b="1" dirty="0">
                <a:solidFill>
                  <a:srgbClr val="0000FF"/>
                </a:solidFill>
              </a:rPr>
              <a:t>三、欧洲货币市场的构成及主要业务</a:t>
            </a:r>
          </a:p>
          <a:p>
            <a:r>
              <a:rPr lang="en-US" altLang="zh-CN" b="1"/>
              <a:t>1.</a:t>
            </a:r>
            <a:r>
              <a:rPr lang="zh-CN" altLang="en-US" b="1" dirty="0"/>
              <a:t>欧洲资金市场</a:t>
            </a:r>
          </a:p>
          <a:p>
            <a:r>
              <a:rPr lang="zh-CN" altLang="en-US" b="1" dirty="0"/>
              <a:t>特点：</a:t>
            </a:r>
          </a:p>
          <a:p>
            <a:r>
              <a:rPr lang="en-US" altLang="zh-CN" b="1"/>
              <a:t>1</a:t>
            </a:r>
            <a:r>
              <a:rPr lang="zh-CN" altLang="en-US" b="1" dirty="0"/>
              <a:t>）期限短；</a:t>
            </a:r>
          </a:p>
          <a:p>
            <a:r>
              <a:rPr lang="en-US" altLang="zh-CN" b="1"/>
              <a:t>2</a:t>
            </a:r>
            <a:r>
              <a:rPr lang="zh-CN" altLang="en-US" b="1" dirty="0"/>
              <a:t>）起点高；</a:t>
            </a:r>
          </a:p>
          <a:p>
            <a:r>
              <a:rPr lang="en-US" altLang="zh-CN" b="1"/>
              <a:t>3</a:t>
            </a:r>
            <a:r>
              <a:rPr lang="zh-CN" altLang="en-US" b="1" dirty="0"/>
              <a:t>）条件灵活；</a:t>
            </a:r>
          </a:p>
          <a:p>
            <a:r>
              <a:rPr lang="en-US" altLang="zh-CN" b="1"/>
              <a:t>4</a:t>
            </a:r>
            <a:r>
              <a:rPr lang="zh-CN" altLang="en-US" b="1" dirty="0"/>
              <a:t>）独特的利率结构；</a:t>
            </a:r>
          </a:p>
          <a:p>
            <a:r>
              <a:rPr lang="en-US" altLang="zh-CN" b="1"/>
              <a:t>5</a:t>
            </a:r>
            <a:r>
              <a:rPr lang="zh-CN" altLang="en-US" b="1" dirty="0"/>
              <a:t>）不需签订协议。</a:t>
            </a:r>
          </a:p>
        </p:txBody>
      </p:sp>
      <p:pic>
        <p:nvPicPr>
          <p:cNvPr id="385028" name="图片 385027" descr="背景一"/>
          <p:cNvPicPr>
            <a:picLocks noChangeAspect="1"/>
          </p:cNvPicPr>
          <p:nvPr/>
        </p:nvPicPr>
        <p:blipFill>
          <a:blip r:embed="rId2"/>
          <a:stretch>
            <a:fillRect/>
          </a:stretch>
        </p:blipFill>
        <p:spPr>
          <a:xfrm>
            <a:off x="2171280" y="0"/>
            <a:ext cx="5830320" cy="1006255"/>
          </a:xfrm>
          <a:prstGeom prst="rect">
            <a:avLst/>
          </a:prstGeom>
          <a:noFill/>
          <a:ln w="9525">
            <a:noFill/>
          </a:ln>
        </p:spPr>
      </p:pic>
      <p:pic>
        <p:nvPicPr>
          <p:cNvPr id="385029" name="图片 385028"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4</a:t>
            </a:fld>
            <a:endParaRPr lang="zh-CN" altLang="en-US" sz="1050" dirty="0">
              <a:latin typeface="Times New Roman" panose="02020603050405020304" pitchFamily="18" charset="0"/>
            </a:endParaRPr>
          </a:p>
        </p:txBody>
      </p:sp>
      <p:sp>
        <p:nvSpPr>
          <p:cNvPr id="374787" name="文本占位符 374786"/>
          <p:cNvSpPr>
            <a:spLocks noGrp="1"/>
          </p:cNvSpPr>
          <p:nvPr>
            <p:ph type="body" idx="1"/>
          </p:nvPr>
        </p:nvSpPr>
        <p:spPr>
          <a:xfrm>
            <a:off x="2171065" y="1006475"/>
            <a:ext cx="6482715" cy="3942715"/>
          </a:xfrm>
        </p:spPr>
        <p:txBody>
          <a:bodyPr/>
          <a:lstStyle/>
          <a:p>
            <a:pPr>
              <a:buNone/>
            </a:pPr>
            <a:r>
              <a:rPr lang="zh-CN" altLang="en-US" b="1" dirty="0">
                <a:solidFill>
                  <a:srgbClr val="0000FF"/>
                </a:solidFill>
              </a:rPr>
              <a:t>二、国际金融市场的构成</a:t>
            </a:r>
          </a:p>
          <a:p>
            <a:pPr>
              <a:buNone/>
            </a:pPr>
            <a:r>
              <a:rPr lang="en-US" altLang="zh-CN" b="1"/>
              <a:t>1.</a:t>
            </a:r>
            <a:r>
              <a:rPr lang="zh-CN" altLang="en-US" b="1" dirty="0"/>
              <a:t>按交易品种的不同，分为货币市场、资本市场、外汇市场和黄金市场</a:t>
            </a:r>
          </a:p>
          <a:p>
            <a:pPr>
              <a:buNone/>
            </a:pPr>
            <a:r>
              <a:rPr lang="en-US" altLang="zh-CN" b="1"/>
              <a:t>2.</a:t>
            </a:r>
            <a:r>
              <a:rPr lang="zh-CN" altLang="en-US" b="1" dirty="0"/>
              <a:t>按营业组织方式分为有形市场和无形市场</a:t>
            </a:r>
          </a:p>
          <a:p>
            <a:pPr>
              <a:buNone/>
            </a:pPr>
            <a:r>
              <a:rPr lang="en-US" altLang="zh-CN" b="1"/>
              <a:t>3.</a:t>
            </a:r>
            <a:r>
              <a:rPr lang="zh-CN" altLang="en-US" b="1" dirty="0"/>
              <a:t>按业务范围分为传统（在岸）金融市场</a:t>
            </a:r>
          </a:p>
          <a:p>
            <a:pPr>
              <a:buNone/>
            </a:pPr>
            <a:r>
              <a:rPr lang="zh-CN" altLang="en-US" b="1" dirty="0"/>
              <a:t> </a:t>
            </a:r>
            <a:r>
              <a:rPr lang="en-US" altLang="zh-CN" b="1" dirty="0"/>
              <a:t>                           </a:t>
            </a:r>
            <a:r>
              <a:rPr lang="zh-CN" altLang="en-US" b="1" dirty="0"/>
              <a:t>和</a:t>
            </a:r>
            <a:r>
              <a:rPr lang="zh-CN" altLang="en-US" b="1" dirty="0">
                <a:solidFill>
                  <a:srgbClr val="0099FF"/>
                </a:solidFill>
                <a:latin typeface="宋体" panose="02010600030101010101" pitchFamily="2" charset="-122"/>
                <a:sym typeface="+mn-ea"/>
              </a:rPr>
              <a:t>新兴</a:t>
            </a:r>
            <a:r>
              <a:rPr lang="zh-CN" altLang="en-US" b="1" dirty="0">
                <a:latin typeface="宋体" panose="02010600030101010101" pitchFamily="2" charset="-122"/>
                <a:sym typeface="+mn-ea"/>
              </a:rPr>
              <a:t>（</a:t>
            </a:r>
            <a:r>
              <a:rPr lang="zh-CN" altLang="en-US" b="1" dirty="0"/>
              <a:t>离岸</a:t>
            </a:r>
            <a:r>
              <a:rPr lang="zh-CN" altLang="en-US" b="1" dirty="0">
                <a:latin typeface="宋体" panose="02010600030101010101" pitchFamily="2" charset="-122"/>
                <a:sym typeface="+mn-ea"/>
              </a:rPr>
              <a:t>）</a:t>
            </a:r>
            <a:r>
              <a:rPr lang="zh-CN" altLang="en-US" b="1" dirty="0"/>
              <a:t>金融市场</a:t>
            </a:r>
            <a:r>
              <a:rPr lang="zh-CN" altLang="en-US" b="1" dirty="0">
                <a:latin typeface="宋体" panose="02010600030101010101" pitchFamily="2" charset="-122"/>
              </a:rPr>
              <a:t> </a:t>
            </a:r>
          </a:p>
        </p:txBody>
      </p:sp>
      <p:pic>
        <p:nvPicPr>
          <p:cNvPr id="374788" name="图片 374787" descr="背景一"/>
          <p:cNvPicPr>
            <a:picLocks noChangeAspect="1"/>
          </p:cNvPicPr>
          <p:nvPr/>
        </p:nvPicPr>
        <p:blipFill>
          <a:blip r:embed="rId2"/>
          <a:stretch>
            <a:fillRect/>
          </a:stretch>
        </p:blipFill>
        <p:spPr>
          <a:xfrm>
            <a:off x="2141220" y="0"/>
            <a:ext cx="6404610" cy="1006475"/>
          </a:xfrm>
          <a:prstGeom prst="rect">
            <a:avLst/>
          </a:prstGeom>
          <a:noFill/>
          <a:ln w="9525">
            <a:noFill/>
          </a:ln>
        </p:spPr>
      </p:pic>
      <p:pic>
        <p:nvPicPr>
          <p:cNvPr id="374789" name="图片 374788" descr="背景二"/>
          <p:cNvPicPr>
            <a:picLocks noChangeAspect="1"/>
          </p:cNvPicPr>
          <p:nvPr/>
        </p:nvPicPr>
        <p:blipFill>
          <a:blip r:embed="rId3"/>
          <a:srcRect t="25125"/>
          <a:stretch>
            <a:fillRect/>
          </a:stretch>
        </p:blipFill>
        <p:spPr>
          <a:xfrm>
            <a:off x="1142400" y="0"/>
            <a:ext cx="999110" cy="5144400"/>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40</a:t>
            </a:fld>
            <a:endParaRPr lang="zh-CN" altLang="en-US" sz="1050" dirty="0">
              <a:latin typeface="Times New Roman" panose="02020603050405020304" pitchFamily="18" charset="0"/>
            </a:endParaRPr>
          </a:p>
        </p:txBody>
      </p:sp>
      <p:sp>
        <p:nvSpPr>
          <p:cNvPr id="386051" name="文本占位符 386050"/>
          <p:cNvSpPr>
            <a:spLocks noGrp="1"/>
          </p:cNvSpPr>
          <p:nvPr>
            <p:ph type="body" idx="1"/>
          </p:nvPr>
        </p:nvSpPr>
        <p:spPr>
          <a:xfrm>
            <a:off x="2171065" y="1059815"/>
            <a:ext cx="6403340" cy="4084320"/>
          </a:xfrm>
        </p:spPr>
        <p:txBody>
          <a:bodyPr/>
          <a:lstStyle/>
          <a:p>
            <a:r>
              <a:rPr lang="en-US" altLang="zh-CN" sz="2100" b="1">
                <a:solidFill>
                  <a:srgbClr val="0000FF"/>
                </a:solidFill>
              </a:rPr>
              <a:t>2.</a:t>
            </a:r>
            <a:r>
              <a:rPr lang="zh-CN" altLang="en-US" sz="2100" b="1" dirty="0">
                <a:solidFill>
                  <a:srgbClr val="0000FF"/>
                </a:solidFill>
              </a:rPr>
              <a:t>欧洲资本市场</a:t>
            </a:r>
          </a:p>
          <a:p>
            <a:r>
              <a:rPr lang="en-US" altLang="zh-CN" sz="2100" b="1"/>
              <a:t>1</a:t>
            </a:r>
            <a:r>
              <a:rPr lang="zh-CN" altLang="en-US" sz="2100" b="1" dirty="0"/>
              <a:t>）中长期信贷市场</a:t>
            </a:r>
          </a:p>
          <a:p>
            <a:r>
              <a:rPr lang="zh-CN" altLang="en-US" sz="2100" b="1" dirty="0"/>
              <a:t>由于进口成套设备或大型工程项目投资；</a:t>
            </a:r>
          </a:p>
          <a:p>
            <a:r>
              <a:rPr lang="zh-CN" altLang="en-US" sz="2100" b="1" dirty="0"/>
              <a:t>浮动利率计息；</a:t>
            </a:r>
          </a:p>
          <a:p>
            <a:r>
              <a:rPr lang="zh-CN" altLang="en-US" sz="2100" b="1" dirty="0"/>
              <a:t>主要形式是银团贷款。</a:t>
            </a:r>
            <a:r>
              <a:rPr lang="zh-CN" altLang="en-US" sz="2100" b="1" dirty="0">
                <a:solidFill>
                  <a:srgbClr val="0099FF"/>
                </a:solidFill>
              </a:rPr>
              <a:t>银团贷款</a:t>
            </a:r>
            <a:r>
              <a:rPr lang="zh-CN" altLang="en-US" sz="2100" b="1" dirty="0"/>
              <a:t>也叫辛迪加贷款，是指在一笔贷款交易中，由本国或其它几国的数家或数十家银行组成贷款银团，共同向另一国的政府、银行或企业等借款人提供的长期巨额贷款。 在贷款交易中，由一家银行牵头，与其他银行按照严格的法律程序组成的贷款银团。</a:t>
            </a:r>
          </a:p>
        </p:txBody>
      </p:sp>
      <p:pic>
        <p:nvPicPr>
          <p:cNvPr id="386052" name="图片 386051" descr="背景一"/>
          <p:cNvPicPr>
            <a:picLocks noChangeAspect="1"/>
          </p:cNvPicPr>
          <p:nvPr/>
        </p:nvPicPr>
        <p:blipFill>
          <a:blip r:embed="rId2"/>
          <a:stretch>
            <a:fillRect/>
          </a:stretch>
        </p:blipFill>
        <p:spPr>
          <a:xfrm>
            <a:off x="2171065" y="0"/>
            <a:ext cx="6286500" cy="1006475"/>
          </a:xfrm>
          <a:prstGeom prst="rect">
            <a:avLst/>
          </a:prstGeom>
          <a:noFill/>
          <a:ln w="9525">
            <a:noFill/>
          </a:ln>
        </p:spPr>
      </p:pic>
      <p:pic>
        <p:nvPicPr>
          <p:cNvPr id="386053" name="图片 386052"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41</a:t>
            </a:fld>
            <a:endParaRPr lang="zh-CN" altLang="en-US" sz="1050" dirty="0">
              <a:latin typeface="Times New Roman" panose="02020603050405020304" pitchFamily="18" charset="0"/>
            </a:endParaRPr>
          </a:p>
        </p:txBody>
      </p:sp>
      <p:sp>
        <p:nvSpPr>
          <p:cNvPr id="387075" name="文本占位符 387074"/>
          <p:cNvSpPr>
            <a:spLocks noGrp="1"/>
          </p:cNvSpPr>
          <p:nvPr>
            <p:ph type="body" idx="1"/>
          </p:nvPr>
        </p:nvSpPr>
        <p:spPr>
          <a:xfrm>
            <a:off x="2171280" y="1059842"/>
            <a:ext cx="5830320" cy="3086640"/>
          </a:xfrm>
        </p:spPr>
        <p:txBody>
          <a:bodyPr/>
          <a:lstStyle/>
          <a:p>
            <a:r>
              <a:rPr lang="en-US" altLang="zh-CN" b="1">
                <a:solidFill>
                  <a:srgbClr val="0000FF"/>
                </a:solidFill>
              </a:rPr>
              <a:t>2</a:t>
            </a:r>
            <a:r>
              <a:rPr lang="zh-CN" altLang="en-US" b="1">
                <a:solidFill>
                  <a:srgbClr val="0000FF"/>
                </a:solidFill>
              </a:rPr>
              <a:t>）</a:t>
            </a:r>
            <a:r>
              <a:rPr lang="zh-CN" altLang="en-US" b="1" dirty="0">
                <a:solidFill>
                  <a:srgbClr val="0000FF"/>
                </a:solidFill>
              </a:rPr>
              <a:t>欧洲债券市场</a:t>
            </a:r>
          </a:p>
          <a:p>
            <a:endParaRPr lang="zh-CN" altLang="en-US" b="1" dirty="0"/>
          </a:p>
        </p:txBody>
      </p:sp>
      <p:pic>
        <p:nvPicPr>
          <p:cNvPr id="387076" name="图片 387075" descr="背景一"/>
          <p:cNvPicPr>
            <a:picLocks noChangeAspect="1"/>
          </p:cNvPicPr>
          <p:nvPr/>
        </p:nvPicPr>
        <p:blipFill>
          <a:blip r:embed="rId2"/>
          <a:stretch>
            <a:fillRect/>
          </a:stretch>
        </p:blipFill>
        <p:spPr>
          <a:xfrm>
            <a:off x="2171280" y="0"/>
            <a:ext cx="5830320" cy="1006255"/>
          </a:xfrm>
          <a:prstGeom prst="rect">
            <a:avLst/>
          </a:prstGeom>
          <a:noFill/>
          <a:ln w="9525">
            <a:noFill/>
          </a:ln>
        </p:spPr>
      </p:pic>
      <p:pic>
        <p:nvPicPr>
          <p:cNvPr id="387077" name="图片 387076"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
        <p:nvSpPr>
          <p:cNvPr id="387078" name="文本框 387077"/>
          <p:cNvSpPr txBox="1"/>
          <p:nvPr/>
        </p:nvSpPr>
        <p:spPr>
          <a:xfrm>
            <a:off x="2627370" y="1869608"/>
            <a:ext cx="912178" cy="460375"/>
          </a:xfrm>
          <a:prstGeom prst="rect">
            <a:avLst/>
          </a:prstGeom>
          <a:noFill/>
          <a:ln w="12700">
            <a:noFill/>
          </a:ln>
        </p:spPr>
        <p:txBody>
          <a:bodyPr>
            <a:spAutoFit/>
          </a:bodyPr>
          <a:lstStyle/>
          <a:p>
            <a:pPr algn="ctr">
              <a:spcBef>
                <a:spcPct val="50000"/>
              </a:spcBef>
            </a:pPr>
            <a:r>
              <a:rPr lang="zh-CN" altLang="en-US" dirty="0">
                <a:latin typeface="Arial" panose="020B0604020202020204" pitchFamily="34" charset="0"/>
              </a:rPr>
              <a:t>债券</a:t>
            </a:r>
          </a:p>
        </p:txBody>
      </p:sp>
      <p:sp>
        <p:nvSpPr>
          <p:cNvPr id="387079" name="文本框 387078"/>
          <p:cNvSpPr txBox="1"/>
          <p:nvPr/>
        </p:nvSpPr>
        <p:spPr>
          <a:xfrm>
            <a:off x="3603853" y="2249484"/>
            <a:ext cx="1484969" cy="460375"/>
          </a:xfrm>
          <a:prstGeom prst="rect">
            <a:avLst/>
          </a:prstGeom>
          <a:noFill/>
          <a:ln w="12700">
            <a:noFill/>
          </a:ln>
        </p:spPr>
        <p:txBody>
          <a:bodyPr>
            <a:spAutoFit/>
          </a:bodyPr>
          <a:lstStyle/>
          <a:p>
            <a:pPr algn="ctr">
              <a:spcBef>
                <a:spcPct val="50000"/>
              </a:spcBef>
            </a:pPr>
            <a:r>
              <a:rPr lang="zh-CN" altLang="en-US" dirty="0">
                <a:latin typeface="Arial" panose="020B0604020202020204" pitchFamily="34" charset="0"/>
              </a:rPr>
              <a:t>国际债券</a:t>
            </a:r>
          </a:p>
        </p:txBody>
      </p:sp>
      <p:sp>
        <p:nvSpPr>
          <p:cNvPr id="387080" name="文本框 387079"/>
          <p:cNvSpPr txBox="1"/>
          <p:nvPr/>
        </p:nvSpPr>
        <p:spPr>
          <a:xfrm>
            <a:off x="3613380" y="1652877"/>
            <a:ext cx="1525457" cy="460375"/>
          </a:xfrm>
          <a:prstGeom prst="rect">
            <a:avLst/>
          </a:prstGeom>
          <a:noFill/>
          <a:ln w="12700">
            <a:noFill/>
          </a:ln>
        </p:spPr>
        <p:txBody>
          <a:bodyPr>
            <a:spAutoFit/>
          </a:bodyPr>
          <a:lstStyle/>
          <a:p>
            <a:pPr algn="ctr">
              <a:spcBef>
                <a:spcPct val="50000"/>
              </a:spcBef>
            </a:pPr>
            <a:r>
              <a:rPr lang="zh-CN" altLang="en-US" dirty="0">
                <a:latin typeface="Arial" panose="020B0604020202020204" pitchFamily="34" charset="0"/>
              </a:rPr>
              <a:t>国内债券</a:t>
            </a:r>
          </a:p>
        </p:txBody>
      </p:sp>
      <p:sp>
        <p:nvSpPr>
          <p:cNvPr id="387081" name="文本框 387080"/>
          <p:cNvSpPr txBox="1"/>
          <p:nvPr/>
        </p:nvSpPr>
        <p:spPr>
          <a:xfrm>
            <a:off x="5129310" y="1901761"/>
            <a:ext cx="1758861" cy="460375"/>
          </a:xfrm>
          <a:prstGeom prst="rect">
            <a:avLst/>
          </a:prstGeom>
          <a:noFill/>
          <a:ln w="12700">
            <a:noFill/>
          </a:ln>
        </p:spPr>
        <p:txBody>
          <a:bodyPr>
            <a:spAutoFit/>
          </a:bodyPr>
          <a:lstStyle/>
          <a:p>
            <a:pPr algn="ctr">
              <a:spcBef>
                <a:spcPct val="50000"/>
              </a:spcBef>
            </a:pPr>
            <a:r>
              <a:rPr lang="zh-CN" altLang="en-US" dirty="0">
                <a:solidFill>
                  <a:srgbClr val="0099FF"/>
                </a:solidFill>
                <a:latin typeface="Arial" panose="020B0604020202020204" pitchFamily="34" charset="0"/>
              </a:rPr>
              <a:t>外国债券</a:t>
            </a:r>
          </a:p>
        </p:txBody>
      </p:sp>
      <p:sp>
        <p:nvSpPr>
          <p:cNvPr id="387082" name="文本框 387081"/>
          <p:cNvSpPr txBox="1"/>
          <p:nvPr/>
        </p:nvSpPr>
        <p:spPr>
          <a:xfrm>
            <a:off x="5201951" y="2467407"/>
            <a:ext cx="1630250" cy="460375"/>
          </a:xfrm>
          <a:prstGeom prst="rect">
            <a:avLst/>
          </a:prstGeom>
          <a:noFill/>
          <a:ln w="12700">
            <a:noFill/>
          </a:ln>
        </p:spPr>
        <p:txBody>
          <a:bodyPr>
            <a:spAutoFit/>
          </a:bodyPr>
          <a:lstStyle/>
          <a:p>
            <a:pPr algn="ctr">
              <a:spcBef>
                <a:spcPct val="50000"/>
              </a:spcBef>
            </a:pPr>
            <a:r>
              <a:rPr lang="zh-CN" altLang="en-US" dirty="0">
                <a:solidFill>
                  <a:srgbClr val="0099FF"/>
                </a:solidFill>
                <a:latin typeface="Arial" panose="020B0604020202020204" pitchFamily="34" charset="0"/>
              </a:rPr>
              <a:t>欧洲债券</a:t>
            </a:r>
          </a:p>
        </p:txBody>
      </p:sp>
      <p:sp>
        <p:nvSpPr>
          <p:cNvPr id="387083" name="左大括号 387082"/>
          <p:cNvSpPr/>
          <p:nvPr/>
        </p:nvSpPr>
        <p:spPr>
          <a:xfrm>
            <a:off x="3451426" y="1869608"/>
            <a:ext cx="161953" cy="594226"/>
          </a:xfrm>
          <a:prstGeom prst="leftBrace">
            <a:avLst>
              <a:gd name="adj1" fmla="val 30575"/>
              <a:gd name="adj2" fmla="val 50000"/>
            </a:avLst>
          </a:prstGeom>
          <a:noFill/>
          <a:ln w="9525" cap="flat" cmpd="sng">
            <a:solidFill>
              <a:schemeClr val="tx1"/>
            </a:solidFill>
            <a:prstDash val="solid"/>
            <a:headEnd type="none" w="med" len="med"/>
            <a:tailEnd type="none" w="med" len="med"/>
          </a:ln>
        </p:spPr>
        <p:txBody>
          <a:bodyPr/>
          <a:lstStyle/>
          <a:p>
            <a:endParaRPr lang="zh-CN" altLang="en-US" sz="1800"/>
          </a:p>
        </p:txBody>
      </p:sp>
      <p:sp>
        <p:nvSpPr>
          <p:cNvPr id="387084" name="左大括号 387083"/>
          <p:cNvSpPr/>
          <p:nvPr/>
        </p:nvSpPr>
        <p:spPr>
          <a:xfrm>
            <a:off x="5018563" y="2138737"/>
            <a:ext cx="215540" cy="594226"/>
          </a:xfrm>
          <a:prstGeom prst="leftBrace">
            <a:avLst>
              <a:gd name="adj1" fmla="val 22974"/>
              <a:gd name="adj2" fmla="val 50000"/>
            </a:avLst>
          </a:prstGeom>
          <a:noFill/>
          <a:ln w="9525" cap="flat" cmpd="sng">
            <a:solidFill>
              <a:schemeClr val="tx1"/>
            </a:solidFill>
            <a:prstDash val="solid"/>
            <a:headEnd type="none" w="med" len="med"/>
            <a:tailEnd type="none" w="med" len="med"/>
          </a:ln>
        </p:spPr>
        <p:txBody>
          <a:bodyPr/>
          <a:lstStyle/>
          <a:p>
            <a:endParaRPr lang="zh-CN" altLang="en-US" sz="18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42</a:t>
            </a:fld>
            <a:endParaRPr lang="zh-CN" altLang="en-US" sz="1050" dirty="0">
              <a:latin typeface="Times New Roman" panose="02020603050405020304" pitchFamily="18" charset="0"/>
            </a:endParaRPr>
          </a:p>
        </p:txBody>
      </p:sp>
      <p:sp>
        <p:nvSpPr>
          <p:cNvPr id="393219" name="文本占位符 393218"/>
          <p:cNvSpPr>
            <a:spLocks noGrp="1"/>
          </p:cNvSpPr>
          <p:nvPr>
            <p:ph type="body" idx="1"/>
          </p:nvPr>
        </p:nvSpPr>
        <p:spPr>
          <a:xfrm>
            <a:off x="2171065" y="1006475"/>
            <a:ext cx="6568440" cy="3996690"/>
          </a:xfrm>
        </p:spPr>
        <p:txBody>
          <a:bodyPr/>
          <a:lstStyle/>
          <a:p>
            <a:r>
              <a:rPr lang="zh-CN" altLang="en-US" sz="2100" b="1" dirty="0">
                <a:solidFill>
                  <a:srgbClr val="0000FF"/>
                </a:solidFill>
              </a:rPr>
              <a:t>欧洲债券</a:t>
            </a:r>
            <a:r>
              <a:rPr lang="zh-CN" altLang="en-US" sz="2100" b="1" dirty="0"/>
              <a:t>是指一国发行人或国际金融机构，为筹集外汇资金，在某一外国或几个国家的资本市场上同时发行的、以某一欧洲货币或综合性的货币标价的债券。</a:t>
            </a:r>
          </a:p>
          <a:p>
            <a:r>
              <a:rPr lang="zh-CN" altLang="en-US" sz="2100" b="1" dirty="0">
                <a:solidFill>
                  <a:srgbClr val="0099FF"/>
                </a:solidFill>
              </a:rPr>
              <a:t> </a:t>
            </a:r>
            <a:r>
              <a:rPr lang="zh-CN" altLang="en-US" sz="2100" b="1" dirty="0">
                <a:solidFill>
                  <a:srgbClr val="0000FF"/>
                </a:solidFill>
              </a:rPr>
              <a:t>欧洲债券市场</a:t>
            </a:r>
            <a:r>
              <a:rPr lang="zh-CN" altLang="en-US" sz="2100" b="1" dirty="0"/>
              <a:t>是欧洲债券发行和交易的市场，是欧洲货币市场的重要组成部分。</a:t>
            </a:r>
          </a:p>
          <a:p>
            <a:r>
              <a:rPr lang="zh-CN" altLang="en-US" sz="2100" b="1" dirty="0"/>
              <a:t>欧洲债券市场的</a:t>
            </a:r>
            <a:r>
              <a:rPr lang="zh-CN" altLang="en-US" sz="2100" b="1" dirty="0">
                <a:solidFill>
                  <a:srgbClr val="A72315"/>
                </a:solidFill>
              </a:rPr>
              <a:t>特点：</a:t>
            </a:r>
          </a:p>
          <a:p>
            <a:r>
              <a:rPr lang="zh-CN" altLang="en-US" sz="2100" b="1" dirty="0"/>
              <a:t>    它是一种境外债券市场，欧洲债券的</a:t>
            </a:r>
            <a:r>
              <a:rPr lang="zh-CN" altLang="en-US" sz="2100" b="1" dirty="0">
                <a:solidFill>
                  <a:srgbClr val="0000FF"/>
                </a:solidFill>
              </a:rPr>
              <a:t>发行人、发行地</a:t>
            </a:r>
            <a:r>
              <a:rPr lang="zh-CN" altLang="en-US" sz="2100" b="1" dirty="0"/>
              <a:t>以及</a:t>
            </a:r>
            <a:r>
              <a:rPr lang="zh-CN" altLang="en-US" sz="2100" b="1" dirty="0">
                <a:solidFill>
                  <a:srgbClr val="0000FF"/>
                </a:solidFill>
              </a:rPr>
              <a:t>面值货币</a:t>
            </a:r>
            <a:r>
              <a:rPr lang="zh-CN" altLang="en-US" sz="2100" b="1" dirty="0"/>
              <a:t>分别属于三个不同的国家。</a:t>
            </a:r>
          </a:p>
          <a:p>
            <a:r>
              <a:rPr lang="zh-CN" altLang="en-US" sz="2100" b="1" dirty="0"/>
              <a:t>   例如，</a:t>
            </a:r>
            <a:r>
              <a:rPr lang="zh-CN" altLang="en-US" sz="2100" b="1" dirty="0">
                <a:solidFill>
                  <a:srgbClr val="0000FF"/>
                </a:solidFill>
              </a:rPr>
              <a:t>法国</a:t>
            </a:r>
            <a:r>
              <a:rPr lang="zh-CN" altLang="en-US" sz="2100" b="1" dirty="0"/>
              <a:t>一家机构在</a:t>
            </a:r>
            <a:r>
              <a:rPr lang="zh-CN" altLang="en-US" sz="2100" b="1" dirty="0">
                <a:solidFill>
                  <a:srgbClr val="0000FF"/>
                </a:solidFill>
              </a:rPr>
              <a:t>英国</a:t>
            </a:r>
            <a:r>
              <a:rPr lang="zh-CN" altLang="en-US" sz="2100" b="1" dirty="0"/>
              <a:t>债券市场上发行的以</a:t>
            </a:r>
            <a:r>
              <a:rPr lang="zh-CN" altLang="en-US" sz="2100" b="1" dirty="0">
                <a:solidFill>
                  <a:srgbClr val="0000FF"/>
                </a:solidFill>
              </a:rPr>
              <a:t>美元</a:t>
            </a:r>
            <a:r>
              <a:rPr lang="zh-CN" altLang="en-US" sz="2100" b="1" dirty="0"/>
              <a:t>为面值的债券即是欧洲债券。</a:t>
            </a:r>
            <a:endParaRPr lang="zh-CN" altLang="en-US" sz="2100" dirty="0"/>
          </a:p>
        </p:txBody>
      </p:sp>
      <p:pic>
        <p:nvPicPr>
          <p:cNvPr id="393220" name="图片 393219" descr="背景一"/>
          <p:cNvPicPr>
            <a:picLocks noChangeAspect="1"/>
          </p:cNvPicPr>
          <p:nvPr/>
        </p:nvPicPr>
        <p:blipFill>
          <a:blip r:embed="rId2"/>
          <a:stretch>
            <a:fillRect/>
          </a:stretch>
        </p:blipFill>
        <p:spPr>
          <a:xfrm>
            <a:off x="2171065" y="0"/>
            <a:ext cx="6287770" cy="1006475"/>
          </a:xfrm>
          <a:prstGeom prst="rect">
            <a:avLst/>
          </a:prstGeom>
          <a:noFill/>
          <a:ln w="9525">
            <a:noFill/>
          </a:ln>
        </p:spPr>
      </p:pic>
      <p:pic>
        <p:nvPicPr>
          <p:cNvPr id="393221" name="图片 393220"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3219">
                                            <p:txEl>
                                              <p:pRg st="0" end="0"/>
                                            </p:txEl>
                                          </p:spTgt>
                                        </p:tgtEl>
                                        <p:attrNameLst>
                                          <p:attrName>style.visibility</p:attrName>
                                        </p:attrNameLst>
                                      </p:cBhvr>
                                      <p:to>
                                        <p:strVal val="visible"/>
                                      </p:to>
                                    </p:set>
                                    <p:anim calcmode="lin" valueType="num">
                                      <p:cBhvr additive="base">
                                        <p:cTn id="7" dur="500" fill="hold"/>
                                        <p:tgtEl>
                                          <p:spTgt spid="393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321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93219">
                                            <p:txEl>
                                              <p:pRg st="1" end="1"/>
                                            </p:txEl>
                                          </p:spTgt>
                                        </p:tgtEl>
                                        <p:attrNameLst>
                                          <p:attrName>style.visibility</p:attrName>
                                        </p:attrNameLst>
                                      </p:cBhvr>
                                      <p:to>
                                        <p:strVal val="visible"/>
                                      </p:to>
                                    </p:set>
                                    <p:anim calcmode="lin" valueType="num">
                                      <p:cBhvr additive="base">
                                        <p:cTn id="11" dur="500" fill="hold"/>
                                        <p:tgtEl>
                                          <p:spTgt spid="39321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93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93219">
                                            <p:txEl>
                                              <p:pRg st="2" end="2"/>
                                            </p:txEl>
                                          </p:spTgt>
                                        </p:tgtEl>
                                        <p:attrNameLst>
                                          <p:attrName>style.visibility</p:attrName>
                                        </p:attrNameLst>
                                      </p:cBhvr>
                                      <p:to>
                                        <p:strVal val="visible"/>
                                      </p:to>
                                    </p:set>
                                    <p:animEffect transition="in" filter="diamond(in)">
                                      <p:cBhvr>
                                        <p:cTn id="17" dur="2000"/>
                                        <p:tgtEl>
                                          <p:spTgt spid="393219">
                                            <p:txEl>
                                              <p:pRg st="2" end="2"/>
                                            </p:txEl>
                                          </p:spTgt>
                                        </p:tgtEl>
                                      </p:cBhvr>
                                    </p:animEffect>
                                  </p:childTnLst>
                                </p:cTn>
                              </p:par>
                              <p:par>
                                <p:cTn id="18" presetID="8" presetClass="entr" presetSubtype="16" fill="hold" nodeType="withEffect">
                                  <p:stCondLst>
                                    <p:cond delay="0"/>
                                  </p:stCondLst>
                                  <p:childTnLst>
                                    <p:set>
                                      <p:cBhvr>
                                        <p:cTn id="19" dur="1" fill="hold">
                                          <p:stCondLst>
                                            <p:cond delay="0"/>
                                          </p:stCondLst>
                                        </p:cTn>
                                        <p:tgtEl>
                                          <p:spTgt spid="393219">
                                            <p:txEl>
                                              <p:pRg st="3" end="3"/>
                                            </p:txEl>
                                          </p:spTgt>
                                        </p:tgtEl>
                                        <p:attrNameLst>
                                          <p:attrName>style.visibility</p:attrName>
                                        </p:attrNameLst>
                                      </p:cBhvr>
                                      <p:to>
                                        <p:strVal val="visible"/>
                                      </p:to>
                                    </p:set>
                                    <p:animEffect transition="in" filter="diamond(in)">
                                      <p:cBhvr>
                                        <p:cTn id="20" dur="2000"/>
                                        <p:tgtEl>
                                          <p:spTgt spid="393219">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393219">
                                            <p:txEl>
                                              <p:pRg st="4" end="4"/>
                                            </p:txEl>
                                          </p:spTgt>
                                        </p:tgtEl>
                                        <p:attrNameLst>
                                          <p:attrName>style.visibility</p:attrName>
                                        </p:attrNameLst>
                                      </p:cBhvr>
                                      <p:to>
                                        <p:strVal val="visible"/>
                                      </p:to>
                                    </p:set>
                                    <p:animEffect transition="in" filter="checkerboard(across)">
                                      <p:cBhvr>
                                        <p:cTn id="25" dur="500"/>
                                        <p:tgtEl>
                                          <p:spTgt spid="393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43</a:t>
            </a:fld>
            <a:endParaRPr lang="zh-CN" altLang="en-US" sz="1050" dirty="0">
              <a:latin typeface="Times New Roman" panose="02020603050405020304" pitchFamily="18" charset="0"/>
            </a:endParaRPr>
          </a:p>
        </p:txBody>
      </p:sp>
      <p:sp>
        <p:nvSpPr>
          <p:cNvPr id="394243" name="文本占位符 394242"/>
          <p:cNvSpPr>
            <a:spLocks noGrp="1"/>
          </p:cNvSpPr>
          <p:nvPr>
            <p:ph type="body" idx="1"/>
          </p:nvPr>
        </p:nvSpPr>
        <p:spPr>
          <a:xfrm>
            <a:off x="2171280" y="1059842"/>
            <a:ext cx="5830320" cy="3086640"/>
          </a:xfrm>
        </p:spPr>
        <p:txBody>
          <a:bodyPr/>
          <a:lstStyle/>
          <a:p>
            <a:pPr>
              <a:buNone/>
            </a:pPr>
            <a:r>
              <a:rPr lang="zh-CN" altLang="en-US" b="1" dirty="0">
                <a:solidFill>
                  <a:srgbClr val="FF0000"/>
                </a:solidFill>
              </a:rPr>
              <a:t>欧洲债券市场与中长期信贷市场的区别：</a:t>
            </a:r>
          </a:p>
          <a:p>
            <a:r>
              <a:rPr lang="en-US" altLang="zh-CN" b="1"/>
              <a:t>1</a:t>
            </a:r>
            <a:r>
              <a:rPr lang="zh-CN" altLang="en-US" b="1" dirty="0"/>
              <a:t>）市场机制不同</a:t>
            </a:r>
          </a:p>
          <a:p>
            <a:r>
              <a:rPr lang="en-US" altLang="zh-CN" b="1"/>
              <a:t>2</a:t>
            </a:r>
            <a:r>
              <a:rPr lang="zh-CN" altLang="en-US" b="1" dirty="0"/>
              <a:t>）是否可转让</a:t>
            </a:r>
          </a:p>
          <a:p>
            <a:r>
              <a:rPr lang="en-US" altLang="zh-CN" b="1"/>
              <a:t>3</a:t>
            </a:r>
            <a:r>
              <a:rPr lang="zh-CN" altLang="en-US" b="1" dirty="0"/>
              <a:t>）展期条件</a:t>
            </a:r>
          </a:p>
          <a:p>
            <a:r>
              <a:rPr lang="en-US" altLang="zh-CN" b="1"/>
              <a:t>4</a:t>
            </a:r>
            <a:r>
              <a:rPr lang="zh-CN" altLang="en-US" b="1" dirty="0"/>
              <a:t>）资金使用方向</a:t>
            </a:r>
          </a:p>
        </p:txBody>
      </p:sp>
      <p:pic>
        <p:nvPicPr>
          <p:cNvPr id="394244" name="图片 394243" descr="背景一"/>
          <p:cNvPicPr>
            <a:picLocks noChangeAspect="1"/>
          </p:cNvPicPr>
          <p:nvPr/>
        </p:nvPicPr>
        <p:blipFill>
          <a:blip r:embed="rId2"/>
          <a:stretch>
            <a:fillRect/>
          </a:stretch>
        </p:blipFill>
        <p:spPr>
          <a:xfrm>
            <a:off x="2171280" y="0"/>
            <a:ext cx="5830320" cy="1006255"/>
          </a:xfrm>
          <a:prstGeom prst="rect">
            <a:avLst/>
          </a:prstGeom>
          <a:noFill/>
          <a:ln w="9525">
            <a:noFill/>
          </a:ln>
        </p:spPr>
      </p:pic>
      <p:pic>
        <p:nvPicPr>
          <p:cNvPr id="394245" name="图片 394244"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44</a:t>
            </a:fld>
            <a:endParaRPr lang="zh-CN" altLang="en-US" sz="1050" dirty="0">
              <a:latin typeface="Times New Roman" panose="02020603050405020304" pitchFamily="18" charset="0"/>
            </a:endParaRPr>
          </a:p>
        </p:txBody>
      </p:sp>
      <p:sp>
        <p:nvSpPr>
          <p:cNvPr id="395267" name="文本占位符 395266"/>
          <p:cNvSpPr>
            <a:spLocks noGrp="1"/>
          </p:cNvSpPr>
          <p:nvPr>
            <p:ph type="body" idx="1"/>
          </p:nvPr>
        </p:nvSpPr>
        <p:spPr>
          <a:xfrm>
            <a:off x="2171280" y="1113429"/>
            <a:ext cx="5830320" cy="3889262"/>
          </a:xfrm>
        </p:spPr>
        <p:txBody>
          <a:bodyPr/>
          <a:lstStyle/>
          <a:p>
            <a:pPr>
              <a:buNone/>
            </a:pPr>
            <a:r>
              <a:rPr lang="zh-CN" altLang="en-US" b="1" dirty="0">
                <a:solidFill>
                  <a:schemeClr val="accent2"/>
                </a:solidFill>
              </a:rPr>
              <a:t>欧洲货币市场的作用</a:t>
            </a:r>
          </a:p>
          <a:p>
            <a:pPr>
              <a:buNone/>
            </a:pPr>
            <a:r>
              <a:rPr lang="zh-CN" altLang="en-US" b="1" dirty="0">
                <a:solidFill>
                  <a:srgbClr val="FF3300"/>
                </a:solidFill>
              </a:rPr>
              <a:t>积极作用：</a:t>
            </a:r>
          </a:p>
          <a:p>
            <a:pPr>
              <a:buNone/>
            </a:pPr>
            <a:r>
              <a:rPr lang="en-US" altLang="zh-CN" b="1"/>
              <a:t>1</a:t>
            </a:r>
            <a:r>
              <a:rPr lang="zh-CN" altLang="en-US" b="1" dirty="0"/>
              <a:t>）欧洲货币市场具体实现了国际金融市场全球一体化；</a:t>
            </a:r>
          </a:p>
          <a:p>
            <a:pPr>
              <a:buNone/>
            </a:pPr>
            <a:r>
              <a:rPr lang="en-US" altLang="zh-CN" b="1"/>
              <a:t>2</a:t>
            </a:r>
            <a:r>
              <a:rPr lang="zh-CN" altLang="en-US" b="1" dirty="0"/>
              <a:t>）欧洲货币市场促进了一些国家的经济发展；</a:t>
            </a:r>
          </a:p>
          <a:p>
            <a:pPr>
              <a:buNone/>
            </a:pPr>
            <a:r>
              <a:rPr lang="en-US" altLang="zh-CN" b="1"/>
              <a:t>3</a:t>
            </a:r>
            <a:r>
              <a:rPr lang="zh-CN" altLang="en-US" b="1" dirty="0"/>
              <a:t>）欧洲货币市场加速了国际贸易的发展；</a:t>
            </a:r>
          </a:p>
          <a:p>
            <a:pPr>
              <a:buNone/>
            </a:pPr>
            <a:r>
              <a:rPr lang="en-US" altLang="zh-CN" b="1"/>
              <a:t>4</a:t>
            </a:r>
            <a:r>
              <a:rPr lang="zh-CN" altLang="en-US" b="1" dirty="0"/>
              <a:t>）欧洲货币市场部分地解决了某些国家支付中外汇不足的困难。</a:t>
            </a:r>
            <a:endParaRPr lang="zh-CN" altLang="en-US" dirty="0"/>
          </a:p>
        </p:txBody>
      </p:sp>
      <p:pic>
        <p:nvPicPr>
          <p:cNvPr id="395268" name="图片 395267" descr="背景一"/>
          <p:cNvPicPr>
            <a:picLocks noChangeAspect="1"/>
          </p:cNvPicPr>
          <p:nvPr/>
        </p:nvPicPr>
        <p:blipFill>
          <a:blip r:embed="rId2"/>
          <a:stretch>
            <a:fillRect/>
          </a:stretch>
        </p:blipFill>
        <p:spPr>
          <a:xfrm>
            <a:off x="2171280" y="0"/>
            <a:ext cx="5830320" cy="1006255"/>
          </a:xfrm>
          <a:prstGeom prst="rect">
            <a:avLst/>
          </a:prstGeom>
          <a:noFill/>
          <a:ln w="9525">
            <a:noFill/>
          </a:ln>
        </p:spPr>
      </p:pic>
      <p:pic>
        <p:nvPicPr>
          <p:cNvPr id="395269" name="图片 395268"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45</a:t>
            </a:fld>
            <a:endParaRPr lang="zh-CN" altLang="en-US" sz="1050" dirty="0">
              <a:latin typeface="Times New Roman" panose="02020603050405020304" pitchFamily="18" charset="0"/>
            </a:endParaRPr>
          </a:p>
        </p:txBody>
      </p:sp>
      <p:sp>
        <p:nvSpPr>
          <p:cNvPr id="397315" name="文本占位符 397314"/>
          <p:cNvSpPr>
            <a:spLocks noGrp="1"/>
          </p:cNvSpPr>
          <p:nvPr>
            <p:ph type="body" idx="1"/>
          </p:nvPr>
        </p:nvSpPr>
        <p:spPr>
          <a:xfrm>
            <a:off x="2171065" y="1059815"/>
            <a:ext cx="6770370" cy="3086735"/>
          </a:xfrm>
        </p:spPr>
        <p:txBody>
          <a:bodyPr/>
          <a:lstStyle/>
          <a:p>
            <a:pPr>
              <a:buNone/>
            </a:pPr>
            <a:r>
              <a:rPr lang="zh-CN" altLang="en-US" sz="2700" b="1" dirty="0">
                <a:solidFill>
                  <a:srgbClr val="FF3300"/>
                </a:solidFill>
              </a:rPr>
              <a:t>消极作用：</a:t>
            </a:r>
          </a:p>
          <a:p>
            <a:pPr>
              <a:buNone/>
            </a:pPr>
            <a:r>
              <a:rPr lang="en-US" altLang="zh-CN" sz="2700" b="1"/>
              <a:t>1</a:t>
            </a:r>
            <a:r>
              <a:rPr lang="zh-CN" altLang="en-US" sz="2700" b="1" dirty="0"/>
              <a:t>）</a:t>
            </a:r>
            <a:r>
              <a:rPr lang="zh-CN" altLang="en-US" b="1" dirty="0"/>
              <a:t>欧洲货币市场加剧了世界性通货膨胀</a:t>
            </a:r>
          </a:p>
          <a:p>
            <a:pPr>
              <a:buNone/>
            </a:pPr>
            <a:r>
              <a:rPr lang="en-US" altLang="zh-CN" b="1"/>
              <a:t>2</a:t>
            </a:r>
            <a:r>
              <a:rPr lang="zh-CN" altLang="en-US" b="1" dirty="0"/>
              <a:t>）欧洲货币市场是国际货币市场变得更加脆弱</a:t>
            </a:r>
          </a:p>
          <a:p>
            <a:pPr>
              <a:buNone/>
            </a:pPr>
            <a:r>
              <a:rPr lang="zh-CN" altLang="en-US" b="1" dirty="0"/>
              <a:t>       “短存长放”</a:t>
            </a:r>
          </a:p>
          <a:p>
            <a:pPr>
              <a:buNone/>
            </a:pPr>
            <a:r>
              <a:rPr lang="en-US" altLang="zh-CN" b="1"/>
              <a:t>3</a:t>
            </a:r>
            <a:r>
              <a:rPr lang="zh-CN" altLang="en-US" b="1" dirty="0"/>
              <a:t>）增加外汇投机，使汇率变动加剧</a:t>
            </a:r>
          </a:p>
          <a:p>
            <a:endParaRPr lang="zh-CN" altLang="en-US" dirty="0"/>
          </a:p>
        </p:txBody>
      </p:sp>
      <p:pic>
        <p:nvPicPr>
          <p:cNvPr id="397316" name="图片 397315" descr="背景一"/>
          <p:cNvPicPr>
            <a:picLocks noChangeAspect="1"/>
          </p:cNvPicPr>
          <p:nvPr/>
        </p:nvPicPr>
        <p:blipFill>
          <a:blip r:embed="rId2"/>
          <a:stretch>
            <a:fillRect/>
          </a:stretch>
        </p:blipFill>
        <p:spPr>
          <a:xfrm>
            <a:off x="2195830" y="0"/>
            <a:ext cx="6612255" cy="1006475"/>
          </a:xfrm>
          <a:prstGeom prst="rect">
            <a:avLst/>
          </a:prstGeom>
          <a:noFill/>
          <a:ln w="9525">
            <a:noFill/>
          </a:ln>
        </p:spPr>
      </p:pic>
      <p:pic>
        <p:nvPicPr>
          <p:cNvPr id="397317" name="图片 397316"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5</a:t>
            </a:fld>
            <a:endParaRPr lang="zh-CN" altLang="en-US" sz="1050" dirty="0">
              <a:latin typeface="Times New Roman" panose="02020603050405020304" pitchFamily="18" charset="0"/>
            </a:endParaRPr>
          </a:p>
        </p:txBody>
      </p:sp>
      <p:sp>
        <p:nvSpPr>
          <p:cNvPr id="375811" name="文本占位符 375810"/>
          <p:cNvSpPr>
            <a:spLocks noGrp="1"/>
          </p:cNvSpPr>
          <p:nvPr>
            <p:ph type="body" idx="1"/>
          </p:nvPr>
        </p:nvSpPr>
        <p:spPr>
          <a:xfrm>
            <a:off x="2171280" y="1006502"/>
            <a:ext cx="5830320" cy="3889262"/>
          </a:xfrm>
        </p:spPr>
        <p:txBody>
          <a:bodyPr/>
          <a:lstStyle/>
          <a:p>
            <a:pPr>
              <a:buNone/>
            </a:pPr>
            <a:r>
              <a:rPr lang="zh-CN" altLang="en-US" b="1" dirty="0"/>
              <a:t>在岸国际金融市场：</a:t>
            </a:r>
          </a:p>
          <a:p>
            <a:pPr>
              <a:buNone/>
            </a:pPr>
            <a:endParaRPr lang="zh-CN" altLang="en-US" b="1" dirty="0"/>
          </a:p>
          <a:p>
            <a:pPr>
              <a:buNone/>
            </a:pPr>
            <a:endParaRPr lang="zh-CN" altLang="en-US" b="1" dirty="0"/>
          </a:p>
          <a:p>
            <a:pPr>
              <a:buNone/>
            </a:pPr>
            <a:r>
              <a:rPr lang="en-US" altLang="zh-CN" b="1" dirty="0"/>
              <a:t>    </a:t>
            </a:r>
            <a:r>
              <a:rPr lang="zh-CN" altLang="en-US" b="1" dirty="0"/>
              <a:t>主要集中在美国、德国、日本、瑞士、卢森堡等国家，占</a:t>
            </a:r>
            <a:r>
              <a:rPr lang="en-US" altLang="zh-CN" b="1" dirty="0"/>
              <a:t>95%</a:t>
            </a:r>
            <a:r>
              <a:rPr lang="zh-CN" altLang="en-US" b="1" dirty="0"/>
              <a:t>以上；</a:t>
            </a:r>
            <a:endParaRPr lang="en-US" altLang="zh-CN" b="1" dirty="0"/>
          </a:p>
          <a:p>
            <a:pPr>
              <a:buNone/>
            </a:pPr>
            <a:r>
              <a:rPr lang="en-US" altLang="zh-CN" b="1" dirty="0"/>
              <a:t>   </a:t>
            </a:r>
            <a:r>
              <a:rPr lang="zh-CN" altLang="en-US" b="1" dirty="0"/>
              <a:t>按发行方式分为公募发行和私募发行；</a:t>
            </a:r>
          </a:p>
          <a:p>
            <a:pPr>
              <a:buNone/>
            </a:pPr>
            <a:r>
              <a:rPr lang="zh-CN" altLang="en-US" b="1" dirty="0"/>
              <a:t> </a:t>
            </a:r>
            <a:r>
              <a:rPr lang="en-US" altLang="zh-CN" b="1" dirty="0"/>
              <a:t>  </a:t>
            </a:r>
            <a:r>
              <a:rPr lang="zh-CN" altLang="en-US" b="1" dirty="0">
                <a:sym typeface="+mn-ea"/>
              </a:rPr>
              <a:t>外国债券的类型；</a:t>
            </a:r>
            <a:endParaRPr lang="zh-CN" altLang="en-US" b="1" dirty="0"/>
          </a:p>
          <a:p>
            <a:pPr marL="0" indent="0">
              <a:buNone/>
            </a:pPr>
            <a:endParaRPr lang="zh-CN" altLang="en-US" b="1" dirty="0"/>
          </a:p>
          <a:p>
            <a:pPr>
              <a:spcBef>
                <a:spcPct val="0"/>
              </a:spcBef>
              <a:buNone/>
            </a:pPr>
            <a:endParaRPr lang="zh-CN" altLang="en-US" dirty="0"/>
          </a:p>
        </p:txBody>
      </p:sp>
      <p:pic>
        <p:nvPicPr>
          <p:cNvPr id="375812" name="图片 375811" descr="背景一"/>
          <p:cNvPicPr>
            <a:picLocks noChangeAspect="1"/>
          </p:cNvPicPr>
          <p:nvPr/>
        </p:nvPicPr>
        <p:blipFill>
          <a:blip r:embed="rId3"/>
          <a:stretch>
            <a:fillRect/>
          </a:stretch>
        </p:blipFill>
        <p:spPr>
          <a:xfrm>
            <a:off x="2141510" y="0"/>
            <a:ext cx="5860090" cy="1006255"/>
          </a:xfrm>
          <a:prstGeom prst="rect">
            <a:avLst/>
          </a:prstGeom>
          <a:noFill/>
          <a:ln w="9525">
            <a:noFill/>
          </a:ln>
        </p:spPr>
      </p:pic>
      <p:pic>
        <p:nvPicPr>
          <p:cNvPr id="375813" name="图片 375812" descr="背景二"/>
          <p:cNvPicPr>
            <a:picLocks noChangeAspect="1"/>
          </p:cNvPicPr>
          <p:nvPr/>
        </p:nvPicPr>
        <p:blipFill>
          <a:blip r:embed="rId4"/>
          <a:srcRect t="25125"/>
          <a:stretch>
            <a:fillRect/>
          </a:stretch>
        </p:blipFill>
        <p:spPr>
          <a:xfrm>
            <a:off x="1142400" y="0"/>
            <a:ext cx="999110" cy="5144400"/>
          </a:xfrm>
          <a:prstGeom prst="rect">
            <a:avLst/>
          </a:prstGeom>
          <a:noFill/>
          <a:ln w="9525">
            <a:noFill/>
          </a:ln>
        </p:spPr>
      </p:pic>
      <p:sp>
        <p:nvSpPr>
          <p:cNvPr id="26" name="圆角矩形 25"/>
          <p:cNvSpPr/>
          <p:nvPr>
            <p:custDataLst>
              <p:tags r:id="rId1"/>
            </p:custDataLst>
          </p:nvPr>
        </p:nvSpPr>
        <p:spPr>
          <a:xfrm>
            <a:off x="2493010" y="1564005"/>
            <a:ext cx="3592195" cy="51308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en-US" altLang="zh-CN" dirty="0">
                <a:sym typeface="+mn-ea"/>
              </a:rPr>
              <a:t>1</a:t>
            </a:r>
            <a:r>
              <a:rPr lang="zh-CN" altLang="en-US" dirty="0">
                <a:sym typeface="+mn-ea"/>
              </a:rPr>
              <a:t>外国债券市场</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75811">
                                            <p:txEl>
                                              <p:pRg st="3" end="3"/>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75811">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758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6</a:t>
            </a:fld>
            <a:endParaRPr lang="zh-CN" altLang="en-US" sz="1050" dirty="0">
              <a:latin typeface="Times New Roman" panose="02020603050405020304" pitchFamily="18" charset="0"/>
            </a:endParaRPr>
          </a:p>
        </p:txBody>
      </p:sp>
      <p:sp>
        <p:nvSpPr>
          <p:cNvPr id="388099" name="文本占位符 388098"/>
          <p:cNvSpPr>
            <a:spLocks noGrp="1"/>
          </p:cNvSpPr>
          <p:nvPr>
            <p:ph type="body" idx="1"/>
          </p:nvPr>
        </p:nvSpPr>
        <p:spPr>
          <a:xfrm>
            <a:off x="2171065" y="1059815"/>
            <a:ext cx="6690360" cy="4084320"/>
          </a:xfrm>
        </p:spPr>
        <p:txBody>
          <a:bodyPr/>
          <a:lstStyle/>
          <a:p>
            <a:r>
              <a:rPr lang="zh-CN" altLang="en-US" sz="2100" b="1" dirty="0">
                <a:solidFill>
                  <a:srgbClr val="0000FF"/>
                </a:solidFill>
              </a:rPr>
              <a:t>外国债券：</a:t>
            </a:r>
          </a:p>
          <a:p>
            <a:r>
              <a:rPr lang="zh-CN" altLang="en-US" sz="2100" b="1" dirty="0"/>
              <a:t>   是指外国筹资人为筹集外汇资金，在一国国内资本市场上发行的以该国货币标价的债券。它的特点是债券发行人在一个国家，而债券的发行市场和面值货币则属于另外一个国家。</a:t>
            </a:r>
          </a:p>
          <a:p>
            <a:pPr algn="l">
              <a:buClrTx/>
              <a:buSzTx/>
              <a:buFontTx/>
            </a:pPr>
            <a:r>
              <a:rPr lang="zh-CN" altLang="en-US" sz="2100" b="1" dirty="0"/>
              <a:t> </a:t>
            </a:r>
            <a:r>
              <a:rPr lang="zh-CN" altLang="en-US" sz="2100" b="1" dirty="0">
                <a:solidFill>
                  <a:srgbClr val="A72315"/>
                </a:solidFill>
              </a:rPr>
              <a:t>扬基债券、武士债券、猛犬债券、斗牛士债券</a:t>
            </a:r>
            <a:r>
              <a:rPr lang="zh-CN" altLang="en-US" sz="2100" b="1" dirty="0">
                <a:solidFill>
                  <a:srgbClr val="A72315"/>
                </a:solidFill>
                <a:sym typeface="+mn-ea"/>
              </a:rPr>
              <a:t>、</a:t>
            </a:r>
          </a:p>
          <a:p>
            <a:pPr algn="l">
              <a:buClrTx/>
              <a:buSzTx/>
              <a:buFontTx/>
            </a:pPr>
            <a:r>
              <a:rPr lang="zh-CN" altLang="en-US" sz="2100" b="1" dirty="0">
                <a:solidFill>
                  <a:srgbClr val="A72315"/>
                </a:solidFill>
                <a:sym typeface="+mn-ea"/>
              </a:rPr>
              <a:t>熊猫债券</a:t>
            </a:r>
          </a:p>
          <a:p>
            <a:pPr algn="l">
              <a:buClrTx/>
              <a:buSzTx/>
              <a:buFontTx/>
            </a:pPr>
            <a:r>
              <a:rPr lang="zh-CN" altLang="en-US" sz="2100" b="1" dirty="0">
                <a:solidFill>
                  <a:srgbClr val="A72315"/>
                </a:solidFill>
                <a:sym typeface="+mn-ea"/>
              </a:rPr>
              <a:t>龙债券</a:t>
            </a:r>
          </a:p>
        </p:txBody>
      </p:sp>
      <p:pic>
        <p:nvPicPr>
          <p:cNvPr id="388100" name="图片 388099" descr="背景一"/>
          <p:cNvPicPr>
            <a:picLocks noChangeAspect="1"/>
          </p:cNvPicPr>
          <p:nvPr/>
        </p:nvPicPr>
        <p:blipFill>
          <a:blip r:embed="rId2"/>
          <a:stretch>
            <a:fillRect/>
          </a:stretch>
        </p:blipFill>
        <p:spPr>
          <a:xfrm>
            <a:off x="2171065" y="0"/>
            <a:ext cx="6360160" cy="1006475"/>
          </a:xfrm>
          <a:prstGeom prst="rect">
            <a:avLst/>
          </a:prstGeom>
          <a:noFill/>
          <a:ln w="9525">
            <a:noFill/>
          </a:ln>
        </p:spPr>
      </p:pic>
      <p:pic>
        <p:nvPicPr>
          <p:cNvPr id="388101" name="图片 388100"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809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809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88099">
                                            <p:txEl>
                                              <p:pRg st="2" end="2"/>
                                            </p:txEl>
                                          </p:spTgt>
                                        </p:tgtEl>
                                        <p:attrNameLst>
                                          <p:attrName>style.visibility</p:attrName>
                                        </p:attrNameLst>
                                      </p:cBhvr>
                                      <p:to>
                                        <p:strVal val="visible"/>
                                      </p:to>
                                    </p:set>
                                    <p:animEffect transition="in" filter="blinds(horizontal)">
                                      <p:cBhvr>
                                        <p:cTn id="13" dur="500"/>
                                        <p:tgtEl>
                                          <p:spTgt spid="38809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88099">
                                            <p:txEl>
                                              <p:pRg st="3" end="3"/>
                                            </p:txEl>
                                          </p:spTgt>
                                        </p:tgtEl>
                                        <p:attrNameLst>
                                          <p:attrName>style.visibility</p:attrName>
                                        </p:attrNameLst>
                                      </p:cBhvr>
                                      <p:to>
                                        <p:strVal val="visible"/>
                                      </p:to>
                                    </p:set>
                                    <p:animEffect transition="in" filter="box(in)">
                                      <p:cBhvr>
                                        <p:cTn id="18" dur="2000"/>
                                        <p:tgtEl>
                                          <p:spTgt spid="388099">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809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7</a:t>
            </a:fld>
            <a:endParaRPr lang="zh-CN" altLang="en-US" sz="1050" dirty="0">
              <a:latin typeface="Times New Roman" panose="02020603050405020304" pitchFamily="18" charset="0"/>
            </a:endParaRPr>
          </a:p>
        </p:txBody>
      </p:sp>
      <p:sp>
        <p:nvSpPr>
          <p:cNvPr id="389123" name="文本占位符 389122"/>
          <p:cNvSpPr>
            <a:spLocks noGrp="1"/>
          </p:cNvSpPr>
          <p:nvPr>
            <p:ph type="body" idx="1"/>
          </p:nvPr>
        </p:nvSpPr>
        <p:spPr>
          <a:xfrm>
            <a:off x="2556090" y="1059842"/>
            <a:ext cx="5830320" cy="4084558"/>
          </a:xfrm>
        </p:spPr>
        <p:txBody>
          <a:bodyPr/>
          <a:lstStyle/>
          <a:p>
            <a:r>
              <a:rPr lang="zh-CN" altLang="en-US" sz="2000" b="1" dirty="0">
                <a:solidFill>
                  <a:srgbClr val="A72315"/>
                </a:solidFill>
              </a:rPr>
              <a:t>扬基债券</a:t>
            </a:r>
            <a:r>
              <a:rPr lang="zh-CN" altLang="en-US" sz="2000" b="1" dirty="0"/>
              <a:t>是外国发行人在美国债券市场发行的债券，发行时必须按照美国的有关法律法规办理各种手续。</a:t>
            </a:r>
          </a:p>
          <a:p>
            <a:r>
              <a:rPr lang="zh-CN" altLang="en-US" sz="2000" b="1" dirty="0"/>
              <a:t>一按美国</a:t>
            </a:r>
            <a:r>
              <a:rPr lang="en-US" altLang="zh-CN" sz="2000" b="1"/>
              <a:t>《</a:t>
            </a:r>
            <a:r>
              <a:rPr lang="zh-CN" altLang="en-US" sz="2000" b="1" dirty="0"/>
              <a:t>证券法</a:t>
            </a:r>
            <a:r>
              <a:rPr lang="en-US" altLang="zh-CN" sz="2000" b="1"/>
              <a:t>》</a:t>
            </a:r>
            <a:r>
              <a:rPr lang="zh-CN" altLang="en-US" sz="2000" b="1" dirty="0"/>
              <a:t>申请注册登记，若上市必须根据</a:t>
            </a:r>
            <a:r>
              <a:rPr lang="en-US" altLang="zh-CN" sz="2000" b="1"/>
              <a:t>《</a:t>
            </a:r>
            <a:r>
              <a:rPr lang="zh-CN" altLang="en-US" sz="2000" b="1" dirty="0"/>
              <a:t>证券交易法</a:t>
            </a:r>
            <a:r>
              <a:rPr lang="en-US" altLang="zh-CN" sz="2000" b="1"/>
              <a:t>》</a:t>
            </a:r>
            <a:r>
              <a:rPr lang="zh-CN" altLang="en-US" sz="2000" b="1" dirty="0"/>
              <a:t>申请注册登记，同时要提交拟发行募集说明书；</a:t>
            </a:r>
          </a:p>
          <a:p>
            <a:r>
              <a:rPr lang="zh-CN" altLang="en-US" sz="2000" b="1" dirty="0"/>
              <a:t>二委托投资银行承销债券；</a:t>
            </a:r>
          </a:p>
          <a:p>
            <a:r>
              <a:rPr lang="zh-CN" altLang="en-US" sz="2000" b="1" dirty="0"/>
              <a:t>三向证券交易委员会申请承保。</a:t>
            </a:r>
          </a:p>
          <a:p>
            <a:r>
              <a:rPr lang="zh-CN" altLang="en-US" sz="2000" b="1" dirty="0"/>
              <a:t>信誉达到</a:t>
            </a:r>
            <a:r>
              <a:rPr lang="en-US" altLang="zh-CN" sz="2000" b="1"/>
              <a:t>AAA</a:t>
            </a:r>
            <a:r>
              <a:rPr lang="zh-CN" altLang="en-US" sz="2000" b="1" dirty="0"/>
              <a:t>级；期限在</a:t>
            </a:r>
            <a:r>
              <a:rPr lang="en-US" altLang="zh-CN" sz="2000" b="1"/>
              <a:t>5--25</a:t>
            </a:r>
            <a:r>
              <a:rPr lang="zh-CN" altLang="en-US" sz="2000" b="1" dirty="0"/>
              <a:t>年；费用高于欧洲美元债券。</a:t>
            </a:r>
            <a:endParaRPr lang="zh-CN" altLang="en-US" sz="2000" dirty="0"/>
          </a:p>
        </p:txBody>
      </p:sp>
      <p:pic>
        <p:nvPicPr>
          <p:cNvPr id="389124" name="图片 389123" descr="背景一"/>
          <p:cNvPicPr>
            <a:picLocks noChangeAspect="1"/>
          </p:cNvPicPr>
          <p:nvPr/>
        </p:nvPicPr>
        <p:blipFill>
          <a:blip r:embed="rId2"/>
          <a:stretch>
            <a:fillRect/>
          </a:stretch>
        </p:blipFill>
        <p:spPr>
          <a:xfrm>
            <a:off x="2171065" y="0"/>
            <a:ext cx="6064250" cy="1006475"/>
          </a:xfrm>
          <a:prstGeom prst="rect">
            <a:avLst/>
          </a:prstGeom>
          <a:noFill/>
          <a:ln w="9525">
            <a:noFill/>
          </a:ln>
        </p:spPr>
      </p:pic>
      <p:pic>
        <p:nvPicPr>
          <p:cNvPr id="389125" name="图片 389124"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8</a:t>
            </a:fld>
            <a:endParaRPr lang="zh-CN" altLang="en-US" sz="1050" dirty="0">
              <a:latin typeface="Times New Roman" panose="02020603050405020304" pitchFamily="18" charset="0"/>
            </a:endParaRPr>
          </a:p>
        </p:txBody>
      </p:sp>
      <p:sp>
        <p:nvSpPr>
          <p:cNvPr id="391171" name="文本占位符 391170"/>
          <p:cNvSpPr>
            <a:spLocks noGrp="1"/>
          </p:cNvSpPr>
          <p:nvPr>
            <p:ph type="body" idx="1"/>
          </p:nvPr>
        </p:nvSpPr>
        <p:spPr>
          <a:xfrm>
            <a:off x="2171065" y="1059815"/>
            <a:ext cx="6143625" cy="4084320"/>
          </a:xfrm>
        </p:spPr>
        <p:txBody>
          <a:bodyPr/>
          <a:lstStyle/>
          <a:p>
            <a:r>
              <a:rPr lang="zh-CN" altLang="en-US" sz="2100" b="1" dirty="0">
                <a:solidFill>
                  <a:srgbClr val="A72315"/>
                </a:solidFill>
              </a:rPr>
              <a:t>武士债券</a:t>
            </a:r>
            <a:r>
              <a:rPr lang="zh-CN" altLang="en-US" sz="2100" b="1" dirty="0"/>
              <a:t>：</a:t>
            </a:r>
          </a:p>
          <a:p>
            <a:r>
              <a:rPr lang="zh-CN" altLang="en-US" sz="2100" b="1" dirty="0"/>
              <a:t>第一笔武士债券是亚洲开发银行在</a:t>
            </a:r>
            <a:r>
              <a:rPr lang="en-US" altLang="zh-CN" sz="2100" b="1"/>
              <a:t>1970</a:t>
            </a:r>
            <a:r>
              <a:rPr lang="zh-CN" altLang="en-US" sz="2100" b="1" dirty="0"/>
              <a:t>年</a:t>
            </a:r>
            <a:r>
              <a:rPr lang="en-US" altLang="zh-CN" sz="2100" b="1"/>
              <a:t>12</a:t>
            </a:r>
            <a:r>
              <a:rPr lang="zh-CN" altLang="en-US" sz="2100" b="1" dirty="0"/>
              <a:t>月发行的，早期发行者主要是国际机构，直到</a:t>
            </a:r>
            <a:r>
              <a:rPr lang="en-US" altLang="zh-CN" sz="2100" b="1"/>
              <a:t>1979</a:t>
            </a:r>
            <a:r>
              <a:rPr lang="zh-CN" altLang="en-US" sz="2100" b="1" dirty="0"/>
              <a:t>年才出现了由外国公司发行的武士债券。武士债券均为无担保发行，典型期限为</a:t>
            </a:r>
            <a:r>
              <a:rPr lang="en-US" altLang="zh-CN" sz="2100" b="1"/>
              <a:t>3</a:t>
            </a:r>
            <a:r>
              <a:rPr lang="zh-CN" altLang="en-US" sz="2100" b="1" dirty="0"/>
              <a:t>一</a:t>
            </a:r>
            <a:r>
              <a:rPr lang="en-US" altLang="zh-CN" sz="2100" b="1"/>
              <a:t>10</a:t>
            </a:r>
            <a:r>
              <a:rPr lang="zh-CN" altLang="en-US" sz="2100" b="1" dirty="0"/>
              <a:t>年，一般在东京证券交易所交易。</a:t>
            </a:r>
            <a:r>
              <a:rPr lang="zh-CN" altLang="en-US" sz="2100" dirty="0"/>
              <a:t> </a:t>
            </a:r>
          </a:p>
          <a:p>
            <a:endParaRPr lang="zh-CN" altLang="en-US" sz="2100" dirty="0"/>
          </a:p>
        </p:txBody>
      </p:sp>
      <p:pic>
        <p:nvPicPr>
          <p:cNvPr id="391172" name="图片 391171" descr="背景一"/>
          <p:cNvPicPr>
            <a:picLocks noChangeAspect="1"/>
          </p:cNvPicPr>
          <p:nvPr/>
        </p:nvPicPr>
        <p:blipFill>
          <a:blip r:embed="rId2"/>
          <a:stretch>
            <a:fillRect/>
          </a:stretch>
        </p:blipFill>
        <p:spPr>
          <a:xfrm>
            <a:off x="2171065" y="0"/>
            <a:ext cx="6094095" cy="1006475"/>
          </a:xfrm>
          <a:prstGeom prst="rect">
            <a:avLst/>
          </a:prstGeom>
          <a:noFill/>
          <a:ln w="9525">
            <a:noFill/>
          </a:ln>
        </p:spPr>
      </p:pic>
      <p:pic>
        <p:nvPicPr>
          <p:cNvPr id="391173" name="图片 391172" descr="背景二"/>
          <p:cNvPicPr>
            <a:picLocks noChangeAspect="1"/>
          </p:cNvPicPr>
          <p:nvPr/>
        </p:nvPicPr>
        <p:blipFill>
          <a:blip r:embed="rId3"/>
          <a:srcRect t="25125"/>
          <a:stretch>
            <a:fillRect/>
          </a:stretch>
        </p:blipFill>
        <p:spPr>
          <a:xfrm>
            <a:off x="1142400" y="0"/>
            <a:ext cx="1052697" cy="514440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sz="1050" dirty="0">
                <a:latin typeface="Times New Roman" panose="02020603050405020304" pitchFamily="18" charset="0"/>
              </a:rPr>
              <a:t>9</a:t>
            </a:fld>
            <a:endParaRPr lang="zh-CN" altLang="en-US" sz="1050" dirty="0">
              <a:latin typeface="Times New Roman" panose="02020603050405020304" pitchFamily="18" charset="0"/>
            </a:endParaRPr>
          </a:p>
        </p:txBody>
      </p:sp>
      <p:sp>
        <p:nvSpPr>
          <p:cNvPr id="391171" name="文本占位符 391170"/>
          <p:cNvSpPr>
            <a:spLocks noGrp="1"/>
          </p:cNvSpPr>
          <p:nvPr>
            <p:ph type="body" idx="1"/>
          </p:nvPr>
        </p:nvSpPr>
        <p:spPr>
          <a:xfrm>
            <a:off x="2171065" y="1059815"/>
            <a:ext cx="6143625" cy="4084320"/>
          </a:xfrm>
        </p:spPr>
        <p:txBody>
          <a:bodyPr/>
          <a:lstStyle/>
          <a:p>
            <a:endParaRPr lang="zh-CN" altLang="en-US" sz="2100" dirty="0"/>
          </a:p>
          <a:p>
            <a:endParaRPr lang="zh-CN" altLang="en-US" sz="2100" dirty="0"/>
          </a:p>
          <a:p>
            <a:r>
              <a:rPr lang="zh-CN" altLang="en-US" sz="2100" dirty="0"/>
              <a:t>国际股票是对发行公司所在国家以外的投资者销售的股票；</a:t>
            </a:r>
          </a:p>
          <a:p>
            <a:r>
              <a:rPr lang="zh-CN" altLang="en-US" sz="2100" dirty="0"/>
              <a:t>国际股票市场是筹措国际股票的国际金融市场。</a:t>
            </a:r>
          </a:p>
        </p:txBody>
      </p:sp>
      <p:pic>
        <p:nvPicPr>
          <p:cNvPr id="391172" name="图片 391171" descr="背景一"/>
          <p:cNvPicPr>
            <a:picLocks noChangeAspect="1"/>
          </p:cNvPicPr>
          <p:nvPr/>
        </p:nvPicPr>
        <p:blipFill>
          <a:blip r:embed="rId3"/>
          <a:stretch>
            <a:fillRect/>
          </a:stretch>
        </p:blipFill>
        <p:spPr>
          <a:xfrm>
            <a:off x="2171065" y="0"/>
            <a:ext cx="6094095" cy="1006475"/>
          </a:xfrm>
          <a:prstGeom prst="rect">
            <a:avLst/>
          </a:prstGeom>
          <a:noFill/>
          <a:ln w="9525">
            <a:noFill/>
          </a:ln>
        </p:spPr>
      </p:pic>
      <p:pic>
        <p:nvPicPr>
          <p:cNvPr id="391173" name="图片 391172" descr="背景二"/>
          <p:cNvPicPr>
            <a:picLocks noChangeAspect="1"/>
          </p:cNvPicPr>
          <p:nvPr/>
        </p:nvPicPr>
        <p:blipFill>
          <a:blip r:embed="rId4"/>
          <a:srcRect t="25125"/>
          <a:stretch>
            <a:fillRect/>
          </a:stretch>
        </p:blipFill>
        <p:spPr>
          <a:xfrm>
            <a:off x="1142400" y="0"/>
            <a:ext cx="1052697" cy="5144400"/>
          </a:xfrm>
          <a:prstGeom prst="rect">
            <a:avLst/>
          </a:prstGeom>
          <a:noFill/>
          <a:ln w="9525">
            <a:noFill/>
          </a:ln>
        </p:spPr>
      </p:pic>
      <p:sp>
        <p:nvSpPr>
          <p:cNvPr id="4" name="圆角矩形 3"/>
          <p:cNvSpPr/>
          <p:nvPr>
            <p:custDataLst>
              <p:tags r:id="rId1"/>
            </p:custDataLst>
          </p:nvPr>
        </p:nvSpPr>
        <p:spPr>
          <a:xfrm>
            <a:off x="2267585" y="1132205"/>
            <a:ext cx="3662680" cy="51308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en-US" altLang="zh-CN" dirty="0">
                <a:sym typeface="+mn-ea"/>
              </a:rPr>
              <a:t>2</a:t>
            </a:r>
            <a:r>
              <a:rPr lang="zh-CN" altLang="en-US" dirty="0">
                <a:sym typeface="+mn-ea"/>
              </a:rPr>
              <a:t>国际股票市场</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zkxNDJmYzJmMGI0Y2Y0Yjc5NWY2NzQ4NDViYzdjM2Q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000099"/>
      </a:hlink>
      <a:folHlink>
        <a:srgbClr val="000099"/>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003399"/>
        </a:hlink>
        <a:folHlink>
          <a:srgbClr val="FF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000099"/>
        </a:hlink>
        <a:folHlink>
          <a:srgbClr val="0000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CDESIGNI</Template>
  <TotalTime>10</TotalTime>
  <Words>3166</Words>
  <Application>Microsoft Office PowerPoint</Application>
  <PresentationFormat>全屏显示(16:9)</PresentationFormat>
  <Paragraphs>291</Paragraphs>
  <Slides>45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45</vt:i4>
      </vt:variant>
    </vt:vector>
  </HeadingPairs>
  <TitlesOfParts>
    <vt:vector size="52" baseType="lpstr">
      <vt:lpstr>Gulim</vt:lpstr>
      <vt:lpstr>经典特宋简</vt:lpstr>
      <vt:lpstr>宋体</vt:lpstr>
      <vt:lpstr>微软雅黑</vt:lpstr>
      <vt:lpstr>Arial</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zhuzhengg</dc:creator>
  <cp:lastModifiedBy>红 刘</cp:lastModifiedBy>
  <cp:revision>302</cp:revision>
  <dcterms:created xsi:type="dcterms:W3CDTF">2005-07-31T04:05:00Z</dcterms:created>
  <dcterms:modified xsi:type="dcterms:W3CDTF">2024-08-10T13:26:55Z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506E1BC7998048548B9827DBFFC893A6_13</vt:lpwstr>
  </property>
  <property fmtid="{D5CDD505-2E9C-101B-9397-08002B2CF9AE}" pid="3" name="KSOProductBuildVer">
    <vt:lpwstr>2052-12.1.0.15712</vt:lpwstr>
  </property>
</Properties>
</file>